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nva Sans Bold Italics" panose="020B0604020202020204" charset="0"/>
      <p:regular r:id="rId21"/>
    </p:embeddedFont>
    <p:embeddedFont>
      <p:font typeface="Montserrat" panose="00000500000000000000" pitchFamily="2" charset="0"/>
      <p:regular r:id="rId22"/>
      <p:bold r:id="rId23"/>
      <p:italic r:id="rId24"/>
      <p:boldItalic r:id="rId25"/>
    </p:embeddedFont>
    <p:embeddedFont>
      <p:font typeface="Montserrat Bold" panose="00000800000000000000" charset="0"/>
      <p:regular r:id="rId26"/>
    </p:embeddedFont>
    <p:embeddedFont>
      <p:font typeface="Montserrat Bold Italics" panose="020B0604020202020204" charset="0"/>
      <p:regular r:id="rId27"/>
    </p:embeddedFont>
    <p:embeddedFont>
      <p:font typeface="Montserrat Extra-Bold" panose="020B0604020202020204" charset="0"/>
      <p:regular r:id="rId28"/>
    </p:embeddedFont>
    <p:embeddedFont>
      <p:font typeface="Oswald" panose="00000500000000000000" pitchFamily="2" charset="0"/>
      <p:regular r:id="rId29"/>
      <p:bold r:id="rId30"/>
    </p:embeddedFont>
    <p:embeddedFont>
      <p:font typeface="Oswald Bold" panose="00000800000000000000" charset="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34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t="7746" b="774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670653" y="6183391"/>
            <a:ext cx="7566474" cy="1462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19"/>
              </a:lnSpc>
              <a:spcBef>
                <a:spcPct val="0"/>
              </a:spcBef>
            </a:pPr>
            <a:r>
              <a:rPr lang="en-US" sz="2799" dirty="0" err="1">
                <a:solidFill>
                  <a:srgbClr val="FFFFFF"/>
                </a:solidFill>
                <a:latin typeface="Montserrat Bold" panose="00000800000000000000" charset="0"/>
              </a:rPr>
              <a:t>Là</a:t>
            </a:r>
            <a:r>
              <a:rPr lang="en-US" sz="27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Montserrat Bold" panose="00000800000000000000" charset="0"/>
              </a:rPr>
              <a:t>một</a:t>
            </a:r>
            <a:r>
              <a:rPr lang="en-US" sz="27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Montserrat Bold" panose="00000800000000000000" charset="0"/>
              </a:rPr>
              <a:t>trong</a:t>
            </a:r>
            <a:r>
              <a:rPr lang="en-US" sz="27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Montserrat Bold" panose="00000800000000000000" charset="0"/>
              </a:rPr>
              <a:t>nhiều</a:t>
            </a:r>
            <a:r>
              <a:rPr lang="en-US" sz="27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Montserrat Bold" panose="00000800000000000000" charset="0"/>
              </a:rPr>
              <a:t>phương</a:t>
            </a:r>
            <a:r>
              <a:rPr lang="en-US" sz="27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Montserrat Bold" panose="00000800000000000000" charset="0"/>
              </a:rPr>
              <a:t>pháp</a:t>
            </a:r>
            <a:r>
              <a:rPr lang="en-US" sz="27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Montserrat Bold" panose="00000800000000000000" charset="0"/>
              </a:rPr>
              <a:t>quản</a:t>
            </a:r>
            <a:r>
              <a:rPr lang="en-US" sz="27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Montserrat Bold" panose="00000800000000000000" charset="0"/>
              </a:rPr>
              <a:t>lý</a:t>
            </a:r>
            <a:r>
              <a:rPr lang="en-US" sz="27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Montserrat Bold" panose="00000800000000000000" charset="0"/>
              </a:rPr>
              <a:t>dự</a:t>
            </a:r>
            <a:r>
              <a:rPr lang="en-US" sz="27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Montserrat Bold" panose="00000800000000000000" charset="0"/>
              </a:rPr>
              <a:t>án</a:t>
            </a:r>
            <a:r>
              <a:rPr lang="en-US" sz="27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Montserrat Bold" panose="00000800000000000000" charset="0"/>
              </a:rPr>
              <a:t>thường</a:t>
            </a:r>
            <a:r>
              <a:rPr lang="en-US" sz="27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Montserrat Bold" panose="00000800000000000000" charset="0"/>
              </a:rPr>
              <a:t>xuyên</a:t>
            </a:r>
            <a:r>
              <a:rPr lang="en-US" sz="27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Montserrat Bold" panose="00000800000000000000" charset="0"/>
              </a:rPr>
              <a:t>được</a:t>
            </a:r>
            <a:r>
              <a:rPr lang="en-US" sz="27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Montserrat Bold" panose="00000800000000000000" charset="0"/>
              </a:rPr>
              <a:t>nhà</a:t>
            </a:r>
            <a:r>
              <a:rPr lang="en-US" sz="27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Montserrat Bold" panose="00000800000000000000" charset="0"/>
              </a:rPr>
              <a:t>phát</a:t>
            </a:r>
            <a:r>
              <a:rPr lang="en-US" sz="27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Montserrat Bold" panose="00000800000000000000" charset="0"/>
              </a:rPr>
              <a:t>triển</a:t>
            </a:r>
            <a:r>
              <a:rPr lang="en-US" sz="27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Montserrat Bold" panose="00000800000000000000" charset="0"/>
              </a:rPr>
              <a:t>phần</a:t>
            </a:r>
            <a:r>
              <a:rPr lang="en-US" sz="27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Montserrat Bold" panose="00000800000000000000" charset="0"/>
              </a:rPr>
              <a:t>mềm</a:t>
            </a:r>
            <a:r>
              <a:rPr lang="en-US" sz="27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Montserrat Bold" panose="00000800000000000000" charset="0"/>
              </a:rPr>
              <a:t>sử</a:t>
            </a:r>
            <a:r>
              <a:rPr lang="en-US" sz="27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Montserrat Bold" panose="00000800000000000000" charset="0"/>
              </a:rPr>
              <a:t>dụng</a:t>
            </a:r>
            <a:r>
              <a:rPr lang="en-US" sz="2799" dirty="0">
                <a:solidFill>
                  <a:srgbClr val="FFFFFF"/>
                </a:solidFill>
                <a:latin typeface="Montserrat Bold" panose="00000800000000000000" charset="0"/>
              </a:rPr>
              <a:t>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821180" y="866775"/>
            <a:ext cx="14645640" cy="1352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79"/>
              </a:lnSpc>
              <a:spcBef>
                <a:spcPct val="0"/>
              </a:spcBef>
            </a:pPr>
            <a:r>
              <a:rPr lang="en-US" sz="8199" dirty="0">
                <a:solidFill>
                  <a:srgbClr val="FFFFFF"/>
                </a:solidFill>
                <a:latin typeface="Oswald Bold" panose="020B0604020202020204" charset="0"/>
              </a:rPr>
              <a:t>NHẬP MÔN CÔNG NGHỆ PHẦN MỀM</a:t>
            </a:r>
          </a:p>
        </p:txBody>
      </p:sp>
      <p:grpSp>
        <p:nvGrpSpPr>
          <p:cNvPr id="8" name="Nhóm 7">
            <a:extLst>
              <a:ext uri="{FF2B5EF4-FFF2-40B4-BE49-F238E27FC236}">
                <a16:creationId xmlns:a16="http://schemas.microsoft.com/office/drawing/2014/main" id="{34C19F94-C83C-3FD1-2E90-4313BF0058F0}"/>
              </a:ext>
            </a:extLst>
          </p:cNvPr>
          <p:cNvGrpSpPr/>
          <p:nvPr/>
        </p:nvGrpSpPr>
        <p:grpSpPr>
          <a:xfrm>
            <a:off x="-4656847" y="3974015"/>
            <a:ext cx="14410254" cy="1832756"/>
            <a:chOff x="-4656847" y="3974015"/>
            <a:chExt cx="14410254" cy="1832756"/>
          </a:xfrm>
        </p:grpSpPr>
        <p:sp>
          <p:nvSpPr>
            <p:cNvPr id="3" name="AutoShape 3"/>
            <p:cNvSpPr/>
            <p:nvPr/>
          </p:nvSpPr>
          <p:spPr>
            <a:xfrm>
              <a:off x="670653" y="5806771"/>
              <a:ext cx="3425190" cy="0"/>
            </a:xfrm>
            <a:prstGeom prst="line">
              <a:avLst/>
            </a:prstGeom>
            <a:ln w="85725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670653" y="4647116"/>
              <a:ext cx="8382002" cy="10784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344"/>
                </a:lnSpc>
              </a:pPr>
              <a:r>
                <a:rPr lang="en-US" sz="7655" dirty="0">
                  <a:solidFill>
                    <a:srgbClr val="F69200"/>
                  </a:solidFill>
                  <a:latin typeface="Montserrat Extra-Bold"/>
                </a:rPr>
                <a:t>WATERFALL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-4656847" y="3974015"/>
              <a:ext cx="14410254" cy="5873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899"/>
                </a:lnSpc>
                <a:spcBef>
                  <a:spcPct val="0"/>
                </a:spcBef>
              </a:pPr>
              <a:r>
                <a:rPr lang="en-US" sz="3499" dirty="0">
                  <a:solidFill>
                    <a:srgbClr val="FFFFFF"/>
                  </a:solidFill>
                  <a:latin typeface="Oswald Bold"/>
                </a:rPr>
                <a:t>NỘI DUNG TÌM HIỂU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t="7746" b="774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6641975" y="0"/>
            <a:ext cx="6901178" cy="10604645"/>
          </a:xfrm>
          <a:prstGeom prst="rect">
            <a:avLst/>
          </a:prstGeom>
          <a:solidFill>
            <a:srgbClr val="FDFDFB"/>
          </a:solidFill>
        </p:spPr>
      </p:sp>
      <p:sp>
        <p:nvSpPr>
          <p:cNvPr id="4" name="AutoShape 4"/>
          <p:cNvSpPr/>
          <p:nvPr/>
        </p:nvSpPr>
        <p:spPr>
          <a:xfrm>
            <a:off x="1028700" y="1587272"/>
            <a:ext cx="2101215" cy="0"/>
          </a:xfrm>
          <a:prstGeom prst="line">
            <a:avLst/>
          </a:prstGeom>
          <a:ln w="38100" cap="rnd">
            <a:solidFill>
              <a:srgbClr val="FDFDFB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3923009" y="2557730"/>
            <a:ext cx="996295" cy="526035"/>
            <a:chOff x="0" y="0"/>
            <a:chExt cx="1328393" cy="701380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8" name="Group 8"/>
          <p:cNvGrpSpPr/>
          <p:nvPr/>
        </p:nvGrpSpPr>
        <p:grpSpPr>
          <a:xfrm>
            <a:off x="1028700" y="1715997"/>
            <a:ext cx="3202469" cy="3230758"/>
            <a:chOff x="0" y="-146922"/>
            <a:chExt cx="843449" cy="8509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3533" y="-146922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dirty="0">
                  <a:solidFill>
                    <a:srgbClr val="545454"/>
                  </a:solidFill>
                  <a:latin typeface="Canva Sans Bold Italics"/>
                </a:rPr>
                <a:t>Requirement </a:t>
              </a:r>
            </a:p>
            <a:p>
              <a:pPr algn="ctr">
                <a:lnSpc>
                  <a:spcPts val="3359"/>
                </a:lnSpc>
              </a:pPr>
              <a:r>
                <a:rPr lang="en-US" sz="2399" dirty="0">
                  <a:solidFill>
                    <a:srgbClr val="545454"/>
                  </a:solidFill>
                  <a:latin typeface="Canva Sans Bold Italics"/>
                </a:rPr>
                <a:t>Analysis</a:t>
              </a:r>
            </a:p>
            <a:p>
              <a:pPr algn="ctr">
                <a:lnSpc>
                  <a:spcPts val="3079"/>
                </a:lnSpc>
                <a:spcBef>
                  <a:spcPct val="0"/>
                </a:spcBef>
              </a:pPr>
              <a:endParaRPr lang="en-US" sz="23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174278" y="3367654"/>
            <a:ext cx="996295" cy="526035"/>
            <a:chOff x="0" y="0"/>
            <a:chExt cx="1328393" cy="701380"/>
          </a:xfrm>
        </p:grpSpPr>
        <p:sp>
          <p:nvSpPr>
            <p:cNvPr id="12" name="AutoShape 12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3" name="AutoShape 13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14" name="Group 14"/>
          <p:cNvGrpSpPr/>
          <p:nvPr/>
        </p:nvGrpSpPr>
        <p:grpSpPr>
          <a:xfrm>
            <a:off x="3299019" y="2458553"/>
            <a:ext cx="3202469" cy="3266923"/>
            <a:chOff x="0" y="-164665"/>
            <a:chExt cx="843449" cy="86042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20342" y="-16466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 dirty="0">
                  <a:solidFill>
                    <a:srgbClr val="545454"/>
                  </a:solidFill>
                  <a:latin typeface="Canva Sans Bold Italics"/>
                </a:rPr>
                <a:t>Design</a:t>
              </a:r>
            </a:p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endParaRPr lang="en-US" sz="24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444597" y="4177578"/>
            <a:ext cx="996295" cy="526035"/>
            <a:chOff x="0" y="0"/>
            <a:chExt cx="1328393" cy="701380"/>
          </a:xfrm>
        </p:grpSpPr>
        <p:sp>
          <p:nvSpPr>
            <p:cNvPr id="18" name="AutoShape 18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9" name="AutoShape 19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20" name="Group 20"/>
          <p:cNvGrpSpPr/>
          <p:nvPr/>
        </p:nvGrpSpPr>
        <p:grpSpPr>
          <a:xfrm>
            <a:off x="5472692" y="3313293"/>
            <a:ext cx="3299115" cy="3266923"/>
            <a:chOff x="-25454" y="-152862"/>
            <a:chExt cx="868903" cy="86042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-25454" y="-152862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 dirty="0">
                  <a:solidFill>
                    <a:srgbClr val="545454"/>
                  </a:solidFill>
                  <a:latin typeface="Canva Sans Bold Italics"/>
                </a:rPr>
                <a:t>Development</a:t>
              </a:r>
            </a:p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endParaRPr lang="en-US" sz="24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0714917" y="4987502"/>
            <a:ext cx="996295" cy="526035"/>
            <a:chOff x="0" y="0"/>
            <a:chExt cx="1328393" cy="701380"/>
          </a:xfrm>
        </p:grpSpPr>
        <p:sp>
          <p:nvSpPr>
            <p:cNvPr id="24" name="AutoShape 24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5" name="AutoShape 25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26" name="Group 26"/>
          <p:cNvGrpSpPr/>
          <p:nvPr/>
        </p:nvGrpSpPr>
        <p:grpSpPr>
          <a:xfrm>
            <a:off x="7839658" y="4084564"/>
            <a:ext cx="3202469" cy="3303089"/>
            <a:chOff x="0" y="-163042"/>
            <a:chExt cx="843449" cy="86995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20188" y="-163042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</a:pPr>
              <a:r>
                <a:rPr lang="en-US" sz="2699" dirty="0">
                  <a:solidFill>
                    <a:srgbClr val="545454"/>
                  </a:solidFill>
                  <a:latin typeface="Canva Sans Bold Italics"/>
                </a:rPr>
                <a:t>Test</a:t>
              </a:r>
            </a:p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endParaRPr lang="en-US" sz="26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2985236" y="5797427"/>
            <a:ext cx="996295" cy="526035"/>
            <a:chOff x="0" y="0"/>
            <a:chExt cx="1328393" cy="701380"/>
          </a:xfrm>
        </p:grpSpPr>
        <p:sp>
          <p:nvSpPr>
            <p:cNvPr id="30" name="AutoShape 30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1" name="AutoShape 31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32" name="Group 32"/>
          <p:cNvGrpSpPr/>
          <p:nvPr/>
        </p:nvGrpSpPr>
        <p:grpSpPr>
          <a:xfrm>
            <a:off x="10042863" y="4885068"/>
            <a:ext cx="3269583" cy="3303089"/>
            <a:chOff x="-17676" y="-165523"/>
            <a:chExt cx="861125" cy="86995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34" name="TextBox 34"/>
            <p:cNvSpPr txBox="1"/>
            <p:nvPr/>
          </p:nvSpPr>
          <p:spPr>
            <a:xfrm>
              <a:off x="-17676" y="-165523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r>
                <a:rPr lang="en-US" sz="2599" dirty="0">
                  <a:solidFill>
                    <a:srgbClr val="545454"/>
                  </a:solidFill>
                  <a:latin typeface="Canva Sans Bold Italics"/>
                </a:rPr>
                <a:t>Deployment</a:t>
              </a:r>
            </a:p>
            <a:p>
              <a:pPr algn="ctr">
                <a:lnSpc>
                  <a:spcPts val="3639"/>
                </a:lnSpc>
                <a:spcBef>
                  <a:spcPct val="0"/>
                </a:spcBef>
              </a:pPr>
              <a:endParaRPr lang="en-US" sz="25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2380296" y="5725477"/>
            <a:ext cx="3202469" cy="3303089"/>
            <a:chOff x="0" y="-157494"/>
            <a:chExt cx="843449" cy="86995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37" name="TextBox 37"/>
            <p:cNvSpPr txBox="1"/>
            <p:nvPr/>
          </p:nvSpPr>
          <p:spPr>
            <a:xfrm>
              <a:off x="10307" y="-157494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r>
                <a:rPr lang="en-US" sz="2599" dirty="0">
                  <a:solidFill>
                    <a:srgbClr val="545454"/>
                  </a:solidFill>
                  <a:latin typeface="Canva Sans Bold Italics"/>
                </a:rPr>
                <a:t>Maintenance</a:t>
              </a:r>
            </a:p>
            <a:p>
              <a:pPr algn="ctr">
                <a:lnSpc>
                  <a:spcPts val="3639"/>
                </a:lnSpc>
                <a:spcBef>
                  <a:spcPct val="0"/>
                </a:spcBef>
              </a:pPr>
              <a:endParaRPr lang="en-US" sz="25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sp>
        <p:nvSpPr>
          <p:cNvPr id="38" name="TextBox 38"/>
          <p:cNvSpPr txBox="1"/>
          <p:nvPr/>
        </p:nvSpPr>
        <p:spPr>
          <a:xfrm>
            <a:off x="1028700" y="410351"/>
            <a:ext cx="13547940" cy="862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98"/>
              </a:lnSpc>
            </a:pPr>
            <a:r>
              <a:rPr lang="en-US" sz="6699">
                <a:solidFill>
                  <a:srgbClr val="FDFDFB"/>
                </a:solidFill>
                <a:latin typeface="Oswald Bold"/>
              </a:rPr>
              <a:t>CÁC GIAI ĐOẠN CỦA MÔ HÌNH</a:t>
            </a:r>
          </a:p>
        </p:txBody>
      </p:sp>
      <p:sp>
        <p:nvSpPr>
          <p:cNvPr id="39" name="TextBox 39"/>
          <p:cNvSpPr txBox="1"/>
          <p:nvPr/>
        </p:nvSpPr>
        <p:spPr>
          <a:xfrm rot="5400000">
            <a:off x="12681069" y="4422771"/>
            <a:ext cx="9771097" cy="1441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  <a:spcBef>
                <a:spcPct val="0"/>
              </a:spcBef>
            </a:pPr>
            <a:r>
              <a:rPr lang="en-US" sz="8499">
                <a:solidFill>
                  <a:srgbClr val="F69200"/>
                </a:solidFill>
                <a:latin typeface="Montserrat Extra-Bold"/>
              </a:rPr>
              <a:t>PHẦN 2</a:t>
            </a:r>
          </a:p>
        </p:txBody>
      </p:sp>
      <p:grpSp>
        <p:nvGrpSpPr>
          <p:cNvPr id="40" name="Group 40"/>
          <p:cNvGrpSpPr/>
          <p:nvPr/>
        </p:nvGrpSpPr>
        <p:grpSpPr>
          <a:xfrm>
            <a:off x="4651333" y="7924259"/>
            <a:ext cx="10345878" cy="2150832"/>
            <a:chOff x="0" y="-25401"/>
            <a:chExt cx="13794504" cy="2867776"/>
          </a:xfrm>
        </p:grpSpPr>
        <p:sp>
          <p:nvSpPr>
            <p:cNvPr id="41" name="TextBox 41"/>
            <p:cNvSpPr txBox="1"/>
            <p:nvPr/>
          </p:nvSpPr>
          <p:spPr>
            <a:xfrm>
              <a:off x="0" y="791899"/>
              <a:ext cx="13794504" cy="20504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065"/>
                </a:lnSpc>
              </a:pP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Bảo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trì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hệ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thống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khi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có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bất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kỳ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thay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đổi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nào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từ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khách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hàng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hoặc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người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vi-VN" sz="2903">
                  <a:solidFill>
                    <a:srgbClr val="FFFFFF"/>
                  </a:solidFill>
                  <a:latin typeface="Montserrat Bold" panose="00000800000000000000" charset="0"/>
                </a:rPr>
                <a:t>sử</a:t>
              </a:r>
              <a:r>
                <a:rPr lang="en-US" sz="2903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dụng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. </a:t>
              </a:r>
            </a:p>
            <a:p>
              <a:pPr algn="just">
                <a:lnSpc>
                  <a:spcPts val="4065"/>
                </a:lnSpc>
              </a:pPr>
              <a:endParaRPr lang="en-US" sz="2903" dirty="0">
                <a:solidFill>
                  <a:srgbClr val="FFFFFF"/>
                </a:solidFill>
                <a:latin typeface="Montserrat Bold" panose="00000800000000000000" charset="0"/>
              </a:endParaRPr>
            </a:p>
          </p:txBody>
        </p:sp>
        <p:sp>
          <p:nvSpPr>
            <p:cNvPr id="42" name="AutoShape 42"/>
            <p:cNvSpPr/>
            <p:nvPr/>
          </p:nvSpPr>
          <p:spPr>
            <a:xfrm rot="5400000">
              <a:off x="12101059" y="339204"/>
              <a:ext cx="729209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43" name="Nhóm 42">
            <a:extLst>
              <a:ext uri="{FF2B5EF4-FFF2-40B4-BE49-F238E27FC236}">
                <a16:creationId xmlns:a16="http://schemas.microsoft.com/office/drawing/2014/main" id="{C27BF32D-924E-7985-1325-F35CE8536FC9}"/>
              </a:ext>
            </a:extLst>
          </p:cNvPr>
          <p:cNvGrpSpPr/>
          <p:nvPr/>
        </p:nvGrpSpPr>
        <p:grpSpPr>
          <a:xfrm>
            <a:off x="998374" y="1728686"/>
            <a:ext cx="14584391" cy="7292833"/>
            <a:chOff x="998374" y="1728686"/>
            <a:chExt cx="14584391" cy="7292833"/>
          </a:xfrm>
        </p:grpSpPr>
        <p:grpSp>
          <p:nvGrpSpPr>
            <p:cNvPr id="44" name="Group 5">
              <a:extLst>
                <a:ext uri="{FF2B5EF4-FFF2-40B4-BE49-F238E27FC236}">
                  <a16:creationId xmlns:a16="http://schemas.microsoft.com/office/drawing/2014/main" id="{777C7563-4DFF-CE6D-C83E-9B844DB93F02}"/>
                </a:ext>
              </a:extLst>
            </p:cNvPr>
            <p:cNvGrpSpPr/>
            <p:nvPr/>
          </p:nvGrpSpPr>
          <p:grpSpPr>
            <a:xfrm>
              <a:off x="3923009" y="2557730"/>
              <a:ext cx="996295" cy="526035"/>
              <a:chOff x="0" y="0"/>
              <a:chExt cx="1328393" cy="701380"/>
            </a:xfrm>
          </p:grpSpPr>
          <p:sp>
            <p:nvSpPr>
              <p:cNvPr id="75" name="AutoShape 6">
                <a:extLst>
                  <a:ext uri="{FF2B5EF4-FFF2-40B4-BE49-F238E27FC236}">
                    <a16:creationId xmlns:a16="http://schemas.microsoft.com/office/drawing/2014/main" id="{250C9B36-0883-855A-DBF7-81943E1868A6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76" name="AutoShape 7">
                <a:extLst>
                  <a:ext uri="{FF2B5EF4-FFF2-40B4-BE49-F238E27FC236}">
                    <a16:creationId xmlns:a16="http://schemas.microsoft.com/office/drawing/2014/main" id="{AE9A6E9D-B0FE-5F6E-B054-88FA7E7BD5F8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45" name="Group 8">
              <a:extLst>
                <a:ext uri="{FF2B5EF4-FFF2-40B4-BE49-F238E27FC236}">
                  <a16:creationId xmlns:a16="http://schemas.microsoft.com/office/drawing/2014/main" id="{DC485ECA-61FA-A56A-E198-E4D33B02F3D4}"/>
                </a:ext>
              </a:extLst>
            </p:cNvPr>
            <p:cNvGrpSpPr/>
            <p:nvPr/>
          </p:nvGrpSpPr>
          <p:grpSpPr>
            <a:xfrm>
              <a:off x="998374" y="1728686"/>
              <a:ext cx="3232795" cy="3230758"/>
              <a:chOff x="-7987" y="-143580"/>
              <a:chExt cx="851436" cy="850900"/>
            </a:xfrm>
          </p:grpSpPr>
          <p:sp>
            <p:nvSpPr>
              <p:cNvPr id="73" name="Freeform 9">
                <a:extLst>
                  <a:ext uri="{FF2B5EF4-FFF2-40B4-BE49-F238E27FC236}">
                    <a16:creationId xmlns:a16="http://schemas.microsoft.com/office/drawing/2014/main" id="{2BF53B01-F91D-2617-EB2E-E849EC7543A3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74" name="TextBox 10">
                <a:extLst>
                  <a:ext uri="{FF2B5EF4-FFF2-40B4-BE49-F238E27FC236}">
                    <a16:creationId xmlns:a16="http://schemas.microsoft.com/office/drawing/2014/main" id="{9142D9E0-7808-1E36-0D66-1EF3C9AA0C68}"/>
                  </a:ext>
                </a:extLst>
              </p:cNvPr>
              <p:cNvSpPr txBox="1"/>
              <p:nvPr/>
            </p:nvSpPr>
            <p:spPr>
              <a:xfrm>
                <a:off x="-7987" y="-14358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59"/>
                  </a:lnSpc>
                </a:pPr>
                <a:r>
                  <a:rPr lang="en-US" sz="2399" dirty="0">
                    <a:solidFill>
                      <a:srgbClr val="545454"/>
                    </a:solidFill>
                    <a:latin typeface="Canva Sans Bold Italics"/>
                  </a:rPr>
                  <a:t>Requirement </a:t>
                </a:r>
              </a:p>
              <a:p>
                <a:pPr algn="ctr">
                  <a:lnSpc>
                    <a:spcPts val="3359"/>
                  </a:lnSpc>
                </a:pPr>
                <a:r>
                  <a:rPr lang="en-US" sz="2399" dirty="0">
                    <a:solidFill>
                      <a:srgbClr val="545454"/>
                    </a:solidFill>
                    <a:latin typeface="Canva Sans Bold Italics"/>
                  </a:rPr>
                  <a:t>Analysis</a:t>
                </a:r>
              </a:p>
              <a:p>
                <a:pPr algn="ctr">
                  <a:lnSpc>
                    <a:spcPts val="3079"/>
                  </a:lnSpc>
                  <a:spcBef>
                    <a:spcPct val="0"/>
                  </a:spcBef>
                </a:pPr>
                <a:endParaRPr lang="en-US" sz="23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46" name="Group 13">
              <a:extLst>
                <a:ext uri="{FF2B5EF4-FFF2-40B4-BE49-F238E27FC236}">
                  <a16:creationId xmlns:a16="http://schemas.microsoft.com/office/drawing/2014/main" id="{8C79E003-DC44-BFDD-1190-7AEB3BA2DEE7}"/>
                </a:ext>
              </a:extLst>
            </p:cNvPr>
            <p:cNvGrpSpPr/>
            <p:nvPr/>
          </p:nvGrpSpPr>
          <p:grpSpPr>
            <a:xfrm>
              <a:off x="6174278" y="3367654"/>
              <a:ext cx="996295" cy="526035"/>
              <a:chOff x="0" y="0"/>
              <a:chExt cx="1328393" cy="701380"/>
            </a:xfrm>
          </p:grpSpPr>
          <p:sp>
            <p:nvSpPr>
              <p:cNvPr id="71" name="AutoShape 14">
                <a:extLst>
                  <a:ext uri="{FF2B5EF4-FFF2-40B4-BE49-F238E27FC236}">
                    <a16:creationId xmlns:a16="http://schemas.microsoft.com/office/drawing/2014/main" id="{466D4818-0735-7D44-AAD7-5956A8363586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72" name="AutoShape 15">
                <a:extLst>
                  <a:ext uri="{FF2B5EF4-FFF2-40B4-BE49-F238E27FC236}">
                    <a16:creationId xmlns:a16="http://schemas.microsoft.com/office/drawing/2014/main" id="{BD8A39EC-A452-C1B0-9251-DABB5F58793E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47" name="Group 16">
              <a:extLst>
                <a:ext uri="{FF2B5EF4-FFF2-40B4-BE49-F238E27FC236}">
                  <a16:creationId xmlns:a16="http://schemas.microsoft.com/office/drawing/2014/main" id="{84EDAC71-71F5-0A23-1498-F2B150A603F9}"/>
                </a:ext>
              </a:extLst>
            </p:cNvPr>
            <p:cNvGrpSpPr/>
            <p:nvPr/>
          </p:nvGrpSpPr>
          <p:grpSpPr>
            <a:xfrm>
              <a:off x="3298719" y="2530504"/>
              <a:ext cx="3202769" cy="3266923"/>
              <a:chOff x="-79" y="-145715"/>
              <a:chExt cx="843528" cy="860425"/>
            </a:xfrm>
          </p:grpSpPr>
          <p:sp>
            <p:nvSpPr>
              <p:cNvPr id="69" name="Freeform 17">
                <a:extLst>
                  <a:ext uri="{FF2B5EF4-FFF2-40B4-BE49-F238E27FC236}">
                    <a16:creationId xmlns:a16="http://schemas.microsoft.com/office/drawing/2014/main" id="{BFAAE164-F283-8604-9B85-38B8EFAB4AE0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70" name="TextBox 18">
                <a:extLst>
                  <a:ext uri="{FF2B5EF4-FFF2-40B4-BE49-F238E27FC236}">
                    <a16:creationId xmlns:a16="http://schemas.microsoft.com/office/drawing/2014/main" id="{051E6918-6DCC-7A07-3EA9-0D732B7FF98F}"/>
                  </a:ext>
                </a:extLst>
              </p:cNvPr>
              <p:cNvSpPr txBox="1"/>
              <p:nvPr/>
            </p:nvSpPr>
            <p:spPr>
              <a:xfrm>
                <a:off x="-79" y="-14571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99"/>
                  </a:lnSpc>
                </a:pPr>
                <a:r>
                  <a:rPr lang="en-US" sz="2499" dirty="0">
                    <a:solidFill>
                      <a:srgbClr val="545454"/>
                    </a:solidFill>
                    <a:latin typeface="Canva Sans Bold Italics"/>
                  </a:rPr>
                  <a:t>Design</a:t>
                </a:r>
              </a:p>
              <a:p>
                <a:pPr algn="ctr">
                  <a:lnSpc>
                    <a:spcPts val="3499"/>
                  </a:lnSpc>
                  <a:spcBef>
                    <a:spcPct val="0"/>
                  </a:spcBef>
                </a:pPr>
                <a:endParaRPr lang="en-US" sz="24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48" name="Group 19">
              <a:extLst>
                <a:ext uri="{FF2B5EF4-FFF2-40B4-BE49-F238E27FC236}">
                  <a16:creationId xmlns:a16="http://schemas.microsoft.com/office/drawing/2014/main" id="{F2C42F87-E9F7-F00D-2B18-D91580244795}"/>
                </a:ext>
              </a:extLst>
            </p:cNvPr>
            <p:cNvGrpSpPr/>
            <p:nvPr/>
          </p:nvGrpSpPr>
          <p:grpSpPr>
            <a:xfrm>
              <a:off x="8444597" y="4177578"/>
              <a:ext cx="996295" cy="526035"/>
              <a:chOff x="0" y="0"/>
              <a:chExt cx="1328393" cy="701380"/>
            </a:xfrm>
          </p:grpSpPr>
          <p:sp>
            <p:nvSpPr>
              <p:cNvPr id="67" name="AutoShape 20">
                <a:extLst>
                  <a:ext uri="{FF2B5EF4-FFF2-40B4-BE49-F238E27FC236}">
                    <a16:creationId xmlns:a16="http://schemas.microsoft.com/office/drawing/2014/main" id="{084F816B-BB30-19BB-42A6-91CDB6D5D6E7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68" name="AutoShape 21">
                <a:extLst>
                  <a:ext uri="{FF2B5EF4-FFF2-40B4-BE49-F238E27FC236}">
                    <a16:creationId xmlns:a16="http://schemas.microsoft.com/office/drawing/2014/main" id="{30C14708-63F1-40BB-0B4C-BD7CD84E3FB0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49" name="Group 22">
              <a:extLst>
                <a:ext uri="{FF2B5EF4-FFF2-40B4-BE49-F238E27FC236}">
                  <a16:creationId xmlns:a16="http://schemas.microsoft.com/office/drawing/2014/main" id="{1E65F462-8E6C-82A2-5422-D4C68DC1A5EC}"/>
                </a:ext>
              </a:extLst>
            </p:cNvPr>
            <p:cNvGrpSpPr/>
            <p:nvPr/>
          </p:nvGrpSpPr>
          <p:grpSpPr>
            <a:xfrm>
              <a:off x="5499711" y="3264799"/>
              <a:ext cx="3272096" cy="3266923"/>
              <a:chOff x="-18338" y="-165634"/>
              <a:chExt cx="861787" cy="860425"/>
            </a:xfrm>
          </p:grpSpPr>
          <p:sp>
            <p:nvSpPr>
              <p:cNvPr id="65" name="Freeform 23">
                <a:extLst>
                  <a:ext uri="{FF2B5EF4-FFF2-40B4-BE49-F238E27FC236}">
                    <a16:creationId xmlns:a16="http://schemas.microsoft.com/office/drawing/2014/main" id="{C892E1F0-2B64-888A-68EA-FE39F71B76BC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66" name="TextBox 24">
                <a:extLst>
                  <a:ext uri="{FF2B5EF4-FFF2-40B4-BE49-F238E27FC236}">
                    <a16:creationId xmlns:a16="http://schemas.microsoft.com/office/drawing/2014/main" id="{15E0C46F-A366-4088-B7EE-91C26BE57A25}"/>
                  </a:ext>
                </a:extLst>
              </p:cNvPr>
              <p:cNvSpPr txBox="1"/>
              <p:nvPr/>
            </p:nvSpPr>
            <p:spPr>
              <a:xfrm>
                <a:off x="-18338" y="-165634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99"/>
                  </a:lnSpc>
                </a:pPr>
                <a:r>
                  <a:rPr lang="en-US" sz="2499" dirty="0">
                    <a:solidFill>
                      <a:srgbClr val="545454"/>
                    </a:solidFill>
                    <a:latin typeface="Canva Sans Bold Italics"/>
                  </a:rPr>
                  <a:t>Development</a:t>
                </a:r>
              </a:p>
              <a:p>
                <a:pPr algn="ctr">
                  <a:lnSpc>
                    <a:spcPts val="3499"/>
                  </a:lnSpc>
                  <a:spcBef>
                    <a:spcPct val="0"/>
                  </a:spcBef>
                </a:pPr>
                <a:endParaRPr lang="en-US" sz="24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50" name="Group 25">
              <a:extLst>
                <a:ext uri="{FF2B5EF4-FFF2-40B4-BE49-F238E27FC236}">
                  <a16:creationId xmlns:a16="http://schemas.microsoft.com/office/drawing/2014/main" id="{A5109E01-2CEE-AE76-CA8F-610094C5A979}"/>
                </a:ext>
              </a:extLst>
            </p:cNvPr>
            <p:cNvGrpSpPr/>
            <p:nvPr/>
          </p:nvGrpSpPr>
          <p:grpSpPr>
            <a:xfrm>
              <a:off x="10714917" y="4987502"/>
              <a:ext cx="996295" cy="526035"/>
              <a:chOff x="0" y="0"/>
              <a:chExt cx="1328393" cy="701380"/>
            </a:xfrm>
          </p:grpSpPr>
          <p:sp>
            <p:nvSpPr>
              <p:cNvPr id="63" name="AutoShape 26">
                <a:extLst>
                  <a:ext uri="{FF2B5EF4-FFF2-40B4-BE49-F238E27FC236}">
                    <a16:creationId xmlns:a16="http://schemas.microsoft.com/office/drawing/2014/main" id="{2B51B46C-72B7-E3F8-1FEB-2C3A7B944179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64" name="AutoShape 27">
                <a:extLst>
                  <a:ext uri="{FF2B5EF4-FFF2-40B4-BE49-F238E27FC236}">
                    <a16:creationId xmlns:a16="http://schemas.microsoft.com/office/drawing/2014/main" id="{D8F43B42-D612-5B7A-FC52-F07794E02CFF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51" name="Group 28">
              <a:extLst>
                <a:ext uri="{FF2B5EF4-FFF2-40B4-BE49-F238E27FC236}">
                  <a16:creationId xmlns:a16="http://schemas.microsoft.com/office/drawing/2014/main" id="{E377C903-A6DB-0333-7FAF-F18C871E5D0B}"/>
                </a:ext>
              </a:extLst>
            </p:cNvPr>
            <p:cNvGrpSpPr/>
            <p:nvPr/>
          </p:nvGrpSpPr>
          <p:grpSpPr>
            <a:xfrm>
              <a:off x="7839658" y="4177580"/>
              <a:ext cx="3202469" cy="3303089"/>
              <a:chOff x="0" y="-138544"/>
              <a:chExt cx="843449" cy="869950"/>
            </a:xfrm>
          </p:grpSpPr>
          <p:sp>
            <p:nvSpPr>
              <p:cNvPr id="61" name="Freeform 29">
                <a:extLst>
                  <a:ext uri="{FF2B5EF4-FFF2-40B4-BE49-F238E27FC236}">
                    <a16:creationId xmlns:a16="http://schemas.microsoft.com/office/drawing/2014/main" id="{4493557F-993E-6ED2-328D-60A006A02CA8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62" name="TextBox 30">
                <a:extLst>
                  <a:ext uri="{FF2B5EF4-FFF2-40B4-BE49-F238E27FC236}">
                    <a16:creationId xmlns:a16="http://schemas.microsoft.com/office/drawing/2014/main" id="{5638853C-B11C-8014-34D2-B1DC687B5655}"/>
                  </a:ext>
                </a:extLst>
              </p:cNvPr>
              <p:cNvSpPr txBox="1"/>
              <p:nvPr/>
            </p:nvSpPr>
            <p:spPr>
              <a:xfrm>
                <a:off x="5784" y="-138544"/>
                <a:ext cx="812800" cy="8699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779"/>
                  </a:lnSpc>
                </a:pPr>
                <a:r>
                  <a:rPr lang="en-US" sz="2699" dirty="0">
                    <a:solidFill>
                      <a:srgbClr val="545454"/>
                    </a:solidFill>
                    <a:latin typeface="Canva Sans Bold Italics"/>
                  </a:rPr>
                  <a:t>Test</a:t>
                </a:r>
              </a:p>
              <a:p>
                <a:pPr algn="ctr">
                  <a:lnSpc>
                    <a:spcPts val="3779"/>
                  </a:lnSpc>
                  <a:spcBef>
                    <a:spcPct val="0"/>
                  </a:spcBef>
                </a:pPr>
                <a:endParaRPr lang="en-US" sz="26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52" name="Group 31">
              <a:extLst>
                <a:ext uri="{FF2B5EF4-FFF2-40B4-BE49-F238E27FC236}">
                  <a16:creationId xmlns:a16="http://schemas.microsoft.com/office/drawing/2014/main" id="{3BD89262-5CC5-13E5-F016-D86ACC231634}"/>
                </a:ext>
              </a:extLst>
            </p:cNvPr>
            <p:cNvGrpSpPr/>
            <p:nvPr/>
          </p:nvGrpSpPr>
          <p:grpSpPr>
            <a:xfrm>
              <a:off x="12985236" y="5797427"/>
              <a:ext cx="996295" cy="526035"/>
              <a:chOff x="0" y="0"/>
              <a:chExt cx="1328393" cy="701380"/>
            </a:xfrm>
          </p:grpSpPr>
          <p:sp>
            <p:nvSpPr>
              <p:cNvPr id="59" name="AutoShape 32">
                <a:extLst>
                  <a:ext uri="{FF2B5EF4-FFF2-40B4-BE49-F238E27FC236}">
                    <a16:creationId xmlns:a16="http://schemas.microsoft.com/office/drawing/2014/main" id="{1611C9D9-C593-D9AC-AE73-39A33D39D890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60" name="AutoShape 33">
                <a:extLst>
                  <a:ext uri="{FF2B5EF4-FFF2-40B4-BE49-F238E27FC236}">
                    <a16:creationId xmlns:a16="http://schemas.microsoft.com/office/drawing/2014/main" id="{4CA3A929-F83F-2E72-B6F1-10EF94EF3B67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53" name="Group 34">
              <a:extLst>
                <a:ext uri="{FF2B5EF4-FFF2-40B4-BE49-F238E27FC236}">
                  <a16:creationId xmlns:a16="http://schemas.microsoft.com/office/drawing/2014/main" id="{107CF892-60F9-6EDC-AC2D-A1FAC240C764}"/>
                </a:ext>
              </a:extLst>
            </p:cNvPr>
            <p:cNvGrpSpPr/>
            <p:nvPr/>
          </p:nvGrpSpPr>
          <p:grpSpPr>
            <a:xfrm>
              <a:off x="10109977" y="4859887"/>
              <a:ext cx="3202469" cy="3303089"/>
              <a:chOff x="0" y="-172155"/>
              <a:chExt cx="843449" cy="869950"/>
            </a:xfrm>
          </p:grpSpPr>
          <p:sp>
            <p:nvSpPr>
              <p:cNvPr id="57" name="Freeform 35">
                <a:extLst>
                  <a:ext uri="{FF2B5EF4-FFF2-40B4-BE49-F238E27FC236}">
                    <a16:creationId xmlns:a16="http://schemas.microsoft.com/office/drawing/2014/main" id="{2CA607DB-FDED-FF5A-E1E7-10D1F94D9ECF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58" name="TextBox 36">
                <a:extLst>
                  <a:ext uri="{FF2B5EF4-FFF2-40B4-BE49-F238E27FC236}">
                    <a16:creationId xmlns:a16="http://schemas.microsoft.com/office/drawing/2014/main" id="{95C46558-6F21-AF55-16CD-87429CD28622}"/>
                  </a:ext>
                </a:extLst>
              </p:cNvPr>
              <p:cNvSpPr txBox="1"/>
              <p:nvPr/>
            </p:nvSpPr>
            <p:spPr>
              <a:xfrm>
                <a:off x="0" y="-172155"/>
                <a:ext cx="812800" cy="8699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639"/>
                  </a:lnSpc>
                </a:pPr>
                <a:r>
                  <a:rPr lang="en-US" sz="2599" dirty="0">
                    <a:solidFill>
                      <a:srgbClr val="545454"/>
                    </a:solidFill>
                    <a:latin typeface="Canva Sans Bold Italics"/>
                  </a:rPr>
                  <a:t>Deployment</a:t>
                </a:r>
              </a:p>
              <a:p>
                <a:pPr algn="ctr">
                  <a:lnSpc>
                    <a:spcPts val="3639"/>
                  </a:lnSpc>
                  <a:spcBef>
                    <a:spcPct val="0"/>
                  </a:spcBef>
                </a:pPr>
                <a:endParaRPr lang="en-US" sz="25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54" name="Group 37">
              <a:extLst>
                <a:ext uri="{FF2B5EF4-FFF2-40B4-BE49-F238E27FC236}">
                  <a16:creationId xmlns:a16="http://schemas.microsoft.com/office/drawing/2014/main" id="{4E459018-1E71-F6EC-F29E-4878DA7D0104}"/>
                </a:ext>
              </a:extLst>
            </p:cNvPr>
            <p:cNvGrpSpPr/>
            <p:nvPr/>
          </p:nvGrpSpPr>
          <p:grpSpPr>
            <a:xfrm>
              <a:off x="12380296" y="5718430"/>
              <a:ext cx="3202469" cy="3303089"/>
              <a:chOff x="0" y="-159350"/>
              <a:chExt cx="843449" cy="869950"/>
            </a:xfrm>
          </p:grpSpPr>
          <p:sp>
            <p:nvSpPr>
              <p:cNvPr id="55" name="Freeform 38">
                <a:extLst>
                  <a:ext uri="{FF2B5EF4-FFF2-40B4-BE49-F238E27FC236}">
                    <a16:creationId xmlns:a16="http://schemas.microsoft.com/office/drawing/2014/main" id="{A4719429-82F0-1753-408C-03D6B8781A20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56" name="TextBox 39">
                <a:extLst>
                  <a:ext uri="{FF2B5EF4-FFF2-40B4-BE49-F238E27FC236}">
                    <a16:creationId xmlns:a16="http://schemas.microsoft.com/office/drawing/2014/main" id="{28827ACC-CFF3-7DAF-AB58-DD922D774184}"/>
                  </a:ext>
                </a:extLst>
              </p:cNvPr>
              <p:cNvSpPr txBox="1"/>
              <p:nvPr/>
            </p:nvSpPr>
            <p:spPr>
              <a:xfrm>
                <a:off x="0" y="-159350"/>
                <a:ext cx="812800" cy="8699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639"/>
                  </a:lnSpc>
                </a:pPr>
                <a:r>
                  <a:rPr lang="en-US" sz="2599" dirty="0">
                    <a:solidFill>
                      <a:srgbClr val="545454"/>
                    </a:solidFill>
                    <a:latin typeface="Canva Sans Bold Italics"/>
                  </a:rPr>
                  <a:t>Maintenance</a:t>
                </a:r>
              </a:p>
              <a:p>
                <a:pPr algn="ctr">
                  <a:lnSpc>
                    <a:spcPts val="3639"/>
                  </a:lnSpc>
                  <a:spcBef>
                    <a:spcPct val="0"/>
                  </a:spcBef>
                </a:pPr>
                <a:endParaRPr lang="en-US" sz="25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t="7746" b="774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6614771" y="0"/>
            <a:ext cx="6901178" cy="10604645"/>
          </a:xfrm>
          <a:prstGeom prst="rect">
            <a:avLst/>
          </a:prstGeom>
          <a:solidFill>
            <a:srgbClr val="F69200"/>
          </a:solidFill>
        </p:spPr>
      </p:sp>
      <p:sp>
        <p:nvSpPr>
          <p:cNvPr id="4" name="TextBox 4"/>
          <p:cNvSpPr txBox="1"/>
          <p:nvPr/>
        </p:nvSpPr>
        <p:spPr>
          <a:xfrm>
            <a:off x="1790700" y="1200150"/>
            <a:ext cx="13262173" cy="996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68"/>
              </a:lnSpc>
            </a:pPr>
            <a:r>
              <a:rPr lang="en-US" sz="7699">
                <a:solidFill>
                  <a:srgbClr val="F69200"/>
                </a:solidFill>
                <a:latin typeface="Oswald Bold"/>
              </a:rPr>
              <a:t>ƯU VÀ NHƯỢC ĐIỂM</a:t>
            </a:r>
          </a:p>
        </p:txBody>
      </p:sp>
      <p:sp>
        <p:nvSpPr>
          <p:cNvPr id="5" name="AutoShape 5"/>
          <p:cNvSpPr/>
          <p:nvPr/>
        </p:nvSpPr>
        <p:spPr>
          <a:xfrm>
            <a:off x="1790700" y="2679287"/>
            <a:ext cx="2101215" cy="0"/>
          </a:xfrm>
          <a:prstGeom prst="line">
            <a:avLst/>
          </a:prstGeom>
          <a:ln w="38100" cap="rnd">
            <a:solidFill>
              <a:srgbClr val="F692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790700" y="3867501"/>
            <a:ext cx="12562358" cy="16883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79"/>
              </a:lnSpc>
            </a:pPr>
            <a:endParaRPr dirty="0"/>
          </a:p>
          <a:p>
            <a:pPr algn="just">
              <a:lnSpc>
                <a:spcPts val="4479"/>
              </a:lnSpc>
            </a:pP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Bất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kỳ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một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mô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hình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nào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thì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cũng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sẽ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đều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có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những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ưu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và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khuyết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điểm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.</a:t>
            </a:r>
          </a:p>
        </p:txBody>
      </p:sp>
      <p:sp>
        <p:nvSpPr>
          <p:cNvPr id="7" name="TextBox 7"/>
          <p:cNvSpPr txBox="1"/>
          <p:nvPr/>
        </p:nvSpPr>
        <p:spPr>
          <a:xfrm rot="5400000">
            <a:off x="12612868" y="4422771"/>
            <a:ext cx="9771097" cy="1441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  <a:spcBef>
                <a:spcPct val="0"/>
              </a:spcBef>
            </a:pPr>
            <a:r>
              <a:rPr lang="en-US" sz="8499">
                <a:solidFill>
                  <a:srgbClr val="FFFFFF"/>
                </a:solidFill>
                <a:latin typeface="Montserrat Extra-Bold"/>
              </a:rPr>
              <a:t>PHẦN 3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79875C7C-0C96-B16C-806B-595F8781162A}"/>
              </a:ext>
            </a:extLst>
          </p:cNvPr>
          <p:cNvSpPr txBox="1"/>
          <p:nvPr/>
        </p:nvSpPr>
        <p:spPr>
          <a:xfrm>
            <a:off x="1790700" y="5425152"/>
            <a:ext cx="12562358" cy="16883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79"/>
              </a:lnSpc>
            </a:pPr>
            <a:endParaRPr lang="en-US" sz="3199" dirty="0">
              <a:solidFill>
                <a:srgbClr val="FFFFFF"/>
              </a:solidFill>
              <a:latin typeface="Montserrat Bold"/>
            </a:endParaRPr>
          </a:p>
          <a:p>
            <a:pPr algn="just">
              <a:lnSpc>
                <a:spcPts val="4479"/>
              </a:lnSpc>
            </a:pP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Bạn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nào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biết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về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>
                <a:solidFill>
                  <a:srgbClr val="F69200"/>
                </a:solidFill>
                <a:latin typeface="Montserrat Bold"/>
              </a:rPr>
              <a:t>ƯU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và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>
                <a:solidFill>
                  <a:srgbClr val="F69200"/>
                </a:solidFill>
                <a:latin typeface="Montserrat Bold"/>
              </a:rPr>
              <a:t>NHƯỢC ĐIỂM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của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mô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hình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này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/>
              </a:rPr>
              <a:t>không</a:t>
            </a:r>
            <a:r>
              <a:rPr lang="en-US" sz="3199" dirty="0">
                <a:solidFill>
                  <a:srgbClr val="FFFFFF"/>
                </a:solidFill>
                <a:latin typeface="Montserrat Bold"/>
              </a:rPr>
              <a:t>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t="7746" b="7746"/>
          <a:stretch>
            <a:fillRect/>
          </a:stretch>
        </p:blipFill>
        <p:spPr>
          <a:xfrm>
            <a:off x="-19054" y="-4198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362200" y="515670"/>
            <a:ext cx="9771097" cy="859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02"/>
              </a:lnSpc>
            </a:pPr>
            <a:r>
              <a:rPr lang="en-US" sz="6600" dirty="0">
                <a:solidFill>
                  <a:srgbClr val="F69200"/>
                </a:solidFill>
                <a:latin typeface="Oswald Bold"/>
              </a:rPr>
              <a:t>ƯU ĐIỂM</a:t>
            </a:r>
          </a:p>
        </p:txBody>
      </p:sp>
      <p:sp>
        <p:nvSpPr>
          <p:cNvPr id="4" name="AutoShape 4"/>
          <p:cNvSpPr/>
          <p:nvPr/>
        </p:nvSpPr>
        <p:spPr>
          <a:xfrm>
            <a:off x="-3443062" y="1571576"/>
            <a:ext cx="22611813" cy="0"/>
          </a:xfrm>
          <a:prstGeom prst="line">
            <a:avLst/>
          </a:prstGeom>
          <a:ln w="3810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rot="5399999">
            <a:off x="-2180957" y="3000343"/>
            <a:ext cx="22611813" cy="0"/>
          </a:xfrm>
          <a:prstGeom prst="line">
            <a:avLst/>
          </a:prstGeom>
          <a:ln w="3810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1705813" y="512206"/>
            <a:ext cx="9771097" cy="859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02"/>
              </a:lnSpc>
            </a:pPr>
            <a:r>
              <a:rPr lang="en-US" sz="6600" dirty="0">
                <a:solidFill>
                  <a:srgbClr val="FDFDFB"/>
                </a:solidFill>
                <a:latin typeface="Oswald Bold"/>
              </a:rPr>
              <a:t>NHƯỢC ĐIỂM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4825" y="2357754"/>
            <a:ext cx="7698019" cy="3710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55210" lvl="1" indent="-327605" algn="just">
              <a:lnSpc>
                <a:spcPts val="4248"/>
              </a:lnSpc>
              <a:buFont typeface="Arial"/>
              <a:buChar char="•"/>
            </a:pP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Dễ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tiếp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cận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và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dễ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xử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vi-VN" sz="3034" dirty="0">
                <a:solidFill>
                  <a:srgbClr val="F69200"/>
                </a:solidFill>
                <a:latin typeface="Montserrat Bold"/>
              </a:rPr>
              <a:t>lý.</a:t>
            </a:r>
            <a:endParaRPr lang="en-US" sz="3034" dirty="0">
              <a:solidFill>
                <a:srgbClr val="F69200"/>
              </a:solidFill>
              <a:latin typeface="Montserrat Bold"/>
            </a:endParaRPr>
          </a:p>
          <a:p>
            <a:pPr algn="just">
              <a:lnSpc>
                <a:spcPts val="4248"/>
              </a:lnSpc>
            </a:pPr>
            <a:endParaRPr lang="en-US" sz="3034" dirty="0">
              <a:solidFill>
                <a:srgbClr val="F69200"/>
              </a:solidFill>
              <a:latin typeface="Montserrat Bold"/>
            </a:endParaRPr>
          </a:p>
          <a:p>
            <a:pPr marL="655210" lvl="1" indent="-327605" algn="just">
              <a:lnSpc>
                <a:spcPts val="4248"/>
              </a:lnSpc>
              <a:buFont typeface="Arial"/>
              <a:buChar char="•"/>
            </a:pP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Sản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phẩm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phát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triển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theo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các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giai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đoạn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được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xác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định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rõ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vi-VN" sz="3034" dirty="0">
                <a:solidFill>
                  <a:srgbClr val="F69200"/>
                </a:solidFill>
                <a:latin typeface="Montserrat Bold"/>
              </a:rPr>
              <a:t>ràng.</a:t>
            </a:r>
            <a:endParaRPr lang="en-US" sz="3034" dirty="0">
              <a:solidFill>
                <a:srgbClr val="F69200"/>
              </a:solidFill>
              <a:latin typeface="Montserrat Bold"/>
            </a:endParaRPr>
          </a:p>
          <a:p>
            <a:pPr algn="just">
              <a:lnSpc>
                <a:spcPts val="4248"/>
              </a:lnSpc>
            </a:pPr>
            <a:endParaRPr lang="en-US" sz="3034" dirty="0">
              <a:solidFill>
                <a:srgbClr val="F69200"/>
              </a:solidFill>
              <a:latin typeface="Montserrat Bold"/>
            </a:endParaRPr>
          </a:p>
          <a:p>
            <a:pPr marL="655210" lvl="1" indent="-327605" algn="just">
              <a:lnSpc>
                <a:spcPts val="4248"/>
              </a:lnSpc>
              <a:buFont typeface="Arial"/>
              <a:buChar char="•"/>
            </a:pP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Xác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nhận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ở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từng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giai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đoạn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,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đảm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bảo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sớm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phát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en-US" sz="3034" dirty="0" err="1">
                <a:solidFill>
                  <a:srgbClr val="F69200"/>
                </a:solidFill>
                <a:latin typeface="Montserrat Bold"/>
              </a:rPr>
              <a:t>hiện</a:t>
            </a:r>
            <a:r>
              <a:rPr lang="en-US" sz="3034" dirty="0">
                <a:solidFill>
                  <a:srgbClr val="F69200"/>
                </a:solidFill>
                <a:latin typeface="Montserrat Bold"/>
              </a:rPr>
              <a:t> </a:t>
            </a:r>
            <a:r>
              <a:rPr lang="vi-VN" sz="3034" dirty="0">
                <a:solidFill>
                  <a:srgbClr val="F69200"/>
                </a:solidFill>
                <a:latin typeface="Montserrat Bold"/>
              </a:rPr>
              <a:t>lỗi.</a:t>
            </a:r>
            <a:endParaRPr lang="en-US" sz="3034" dirty="0">
              <a:solidFill>
                <a:srgbClr val="F69200"/>
              </a:solidFill>
              <a:latin typeface="Montserrat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315364" y="2367279"/>
            <a:ext cx="8362995" cy="62703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29342" lvl="1" indent="-314671" algn="just">
              <a:lnSpc>
                <a:spcPts val="4080"/>
              </a:lnSpc>
              <a:buFont typeface="Arial"/>
              <a:buChar char="•"/>
            </a:pP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Ít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linh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hoạt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,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phạm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vi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điều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chỉnh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hạn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vi-VN" sz="2914" dirty="0">
                <a:solidFill>
                  <a:srgbClr val="FFFFFF"/>
                </a:solidFill>
                <a:latin typeface="Montserrat Bold"/>
              </a:rPr>
              <a:t>chế.</a:t>
            </a:r>
            <a:endParaRPr lang="en-US" sz="2914" dirty="0">
              <a:solidFill>
                <a:srgbClr val="FFFFFF"/>
              </a:solidFill>
              <a:latin typeface="Montserrat Bold"/>
            </a:endParaRPr>
          </a:p>
          <a:p>
            <a:pPr algn="just">
              <a:lnSpc>
                <a:spcPts val="4080"/>
              </a:lnSpc>
            </a:pPr>
            <a:endParaRPr lang="en-US" sz="2914" dirty="0">
              <a:solidFill>
                <a:srgbClr val="FFFFFF"/>
              </a:solidFill>
              <a:latin typeface="Montserrat Bold"/>
            </a:endParaRPr>
          </a:p>
          <a:p>
            <a:pPr marL="629342" lvl="1" indent="-314671" algn="just">
              <a:lnSpc>
                <a:spcPts val="4080"/>
              </a:lnSpc>
              <a:buFont typeface="Arial"/>
              <a:buChar char="•"/>
            </a:pP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Rất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khó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để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đo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lường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sự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phát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triển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của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từng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giai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vi-VN" sz="2914" dirty="0">
                <a:solidFill>
                  <a:srgbClr val="FFFFFF"/>
                </a:solidFill>
                <a:latin typeface="Montserrat Bold"/>
              </a:rPr>
              <a:t>đoạn.</a:t>
            </a:r>
            <a:endParaRPr lang="en-US" sz="2914" dirty="0">
              <a:solidFill>
                <a:srgbClr val="FFFFFF"/>
              </a:solidFill>
              <a:latin typeface="Montserrat Bold"/>
            </a:endParaRPr>
          </a:p>
          <a:p>
            <a:pPr algn="just">
              <a:lnSpc>
                <a:spcPts val="4080"/>
              </a:lnSpc>
            </a:pPr>
            <a:endParaRPr lang="en-US" sz="2914" dirty="0">
              <a:solidFill>
                <a:srgbClr val="FFFFFF"/>
              </a:solidFill>
              <a:latin typeface="Montserrat Bold"/>
            </a:endParaRPr>
          </a:p>
          <a:p>
            <a:pPr marL="629342" lvl="1" indent="-314671" algn="just">
              <a:lnSpc>
                <a:spcPts val="4080"/>
              </a:lnSpc>
              <a:buFont typeface="Arial"/>
              <a:buChar char="•"/>
            </a:pP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Không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thích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hợp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với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những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dự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án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lớn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,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lâu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dài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,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đang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diễn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ra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, hay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những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dự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án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phức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tạp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,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có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nhiều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thay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đổi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về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yêu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cầu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trong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vòng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đời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phát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vi-VN" sz="2914" dirty="0">
                <a:solidFill>
                  <a:srgbClr val="FFFFFF"/>
                </a:solidFill>
                <a:latin typeface="Montserrat Bold"/>
              </a:rPr>
              <a:t>triển.</a:t>
            </a:r>
            <a:endParaRPr lang="en-US" sz="2914" dirty="0">
              <a:solidFill>
                <a:srgbClr val="FFFFFF"/>
              </a:solidFill>
              <a:latin typeface="Montserrat Bold"/>
            </a:endParaRPr>
          </a:p>
          <a:p>
            <a:pPr algn="just">
              <a:lnSpc>
                <a:spcPts val="4080"/>
              </a:lnSpc>
            </a:pPr>
            <a:endParaRPr lang="en-US" sz="2914" dirty="0">
              <a:solidFill>
                <a:srgbClr val="FFFFFF"/>
              </a:solidFill>
              <a:latin typeface="Montserrat Bold"/>
            </a:endParaRPr>
          </a:p>
          <a:p>
            <a:pPr marL="629342" lvl="1" indent="-314671" algn="just">
              <a:lnSpc>
                <a:spcPts val="4080"/>
              </a:lnSpc>
              <a:buFont typeface="Arial"/>
              <a:buChar char="•"/>
            </a:pP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Khó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quay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lại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khi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giai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đoạn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đó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đã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2914" dirty="0" err="1">
                <a:solidFill>
                  <a:srgbClr val="FFFFFF"/>
                </a:solidFill>
                <a:latin typeface="Montserrat Bold"/>
              </a:rPr>
              <a:t>kết</a:t>
            </a:r>
            <a:r>
              <a:rPr lang="en-US" sz="291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vi-VN" sz="2914" dirty="0">
                <a:solidFill>
                  <a:srgbClr val="FFFFFF"/>
                </a:solidFill>
                <a:latin typeface="Montserrat Bold"/>
              </a:rPr>
              <a:t>thúc.</a:t>
            </a:r>
            <a:endParaRPr lang="en-US" sz="2914" dirty="0">
              <a:solidFill>
                <a:srgbClr val="FFFFFF"/>
              </a:solidFill>
              <a:latin typeface="Montserrat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t="7746" b="774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6641975" y="0"/>
            <a:ext cx="6901178" cy="10604645"/>
          </a:xfrm>
          <a:prstGeom prst="rect">
            <a:avLst/>
          </a:prstGeom>
          <a:solidFill>
            <a:srgbClr val="FDFDFB"/>
          </a:solidFill>
        </p:spPr>
      </p:sp>
      <p:sp>
        <p:nvSpPr>
          <p:cNvPr id="4" name="AutoShape 4"/>
          <p:cNvSpPr/>
          <p:nvPr/>
        </p:nvSpPr>
        <p:spPr>
          <a:xfrm>
            <a:off x="1028700" y="1587272"/>
            <a:ext cx="2101215" cy="0"/>
          </a:xfrm>
          <a:prstGeom prst="line">
            <a:avLst/>
          </a:prstGeom>
          <a:ln w="38100" cap="rnd">
            <a:solidFill>
              <a:srgbClr val="FDFDF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028700" y="410351"/>
            <a:ext cx="13547940" cy="862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98"/>
              </a:lnSpc>
            </a:pPr>
            <a:r>
              <a:rPr lang="en-US" sz="6699">
                <a:solidFill>
                  <a:srgbClr val="FDFDFB"/>
                </a:solidFill>
                <a:latin typeface="Oswald Bold"/>
              </a:rPr>
              <a:t>ỨNG DỤNG</a:t>
            </a:r>
          </a:p>
        </p:txBody>
      </p:sp>
      <p:sp>
        <p:nvSpPr>
          <p:cNvPr id="6" name="TextBox 6"/>
          <p:cNvSpPr txBox="1"/>
          <p:nvPr/>
        </p:nvSpPr>
        <p:spPr>
          <a:xfrm rot="5400000">
            <a:off x="12634521" y="4164819"/>
            <a:ext cx="9771097" cy="1441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  <a:spcBef>
                <a:spcPct val="0"/>
              </a:spcBef>
            </a:pPr>
            <a:r>
              <a:rPr lang="en-US" sz="8499">
                <a:solidFill>
                  <a:srgbClr val="F69200"/>
                </a:solidFill>
                <a:latin typeface="Montserrat Extra-Bold"/>
              </a:rPr>
              <a:t>PHẦN 4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319040" y="2918836"/>
            <a:ext cx="15480300" cy="1334943"/>
            <a:chOff x="0" y="0"/>
            <a:chExt cx="20640400" cy="1779923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1013690" cy="1013690"/>
              <a:chOff x="0" y="0"/>
              <a:chExt cx="6350000" cy="6350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10" name="TextBox 10"/>
            <p:cNvSpPr txBox="1"/>
            <p:nvPr/>
          </p:nvSpPr>
          <p:spPr>
            <a:xfrm>
              <a:off x="0" y="125308"/>
              <a:ext cx="1013690" cy="6963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09"/>
                </a:lnSpc>
              </a:pPr>
              <a:r>
                <a:rPr lang="en-US" sz="3149" dirty="0">
                  <a:solidFill>
                    <a:srgbClr val="0D4564"/>
                  </a:solidFill>
                  <a:latin typeface="Montserrat Extra-Bold"/>
                </a:rPr>
                <a:t>01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374753" y="180781"/>
              <a:ext cx="19265647" cy="15991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899"/>
                </a:lnSpc>
              </a:pP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Có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thể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phù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hợp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cho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dự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án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nhỏ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,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ngắn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vi-VN" sz="3499" dirty="0">
                  <a:solidFill>
                    <a:srgbClr val="FFFFFF"/>
                  </a:solidFill>
                  <a:latin typeface="Montserrat Bold Italics"/>
                </a:rPr>
                <a:t>hạn.</a:t>
              </a:r>
              <a:endParaRPr lang="en-US" sz="3499" dirty="0">
                <a:solidFill>
                  <a:srgbClr val="FFFFFF"/>
                </a:solidFill>
                <a:latin typeface="Montserrat Bold Italics"/>
              </a:endParaRPr>
            </a:p>
            <a:p>
              <a:pPr algn="just">
                <a:lnSpc>
                  <a:spcPts val="4899"/>
                </a:lnSpc>
              </a:pPr>
              <a:endParaRPr lang="en-US" sz="3499" dirty="0">
                <a:solidFill>
                  <a:srgbClr val="FFFFFF"/>
                </a:solidFill>
                <a:latin typeface="Montserrat Bold Italics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319040" y="4476029"/>
            <a:ext cx="15480300" cy="760267"/>
            <a:chOff x="0" y="0"/>
            <a:chExt cx="20640400" cy="1013690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1013690" cy="1013690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15" name="TextBox 15"/>
            <p:cNvSpPr txBox="1"/>
            <p:nvPr/>
          </p:nvSpPr>
          <p:spPr>
            <a:xfrm>
              <a:off x="0" y="125209"/>
              <a:ext cx="1013690" cy="6965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09"/>
                </a:lnSpc>
              </a:pPr>
              <a:r>
                <a:rPr lang="en-US" sz="3149">
                  <a:solidFill>
                    <a:srgbClr val="0D4564"/>
                  </a:solidFill>
                  <a:latin typeface="Montserrat Extra-Bold"/>
                </a:rPr>
                <a:t>02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374753" y="180781"/>
              <a:ext cx="19265647" cy="7736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899"/>
                </a:lnSpc>
              </a:pP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Dự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án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ít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có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thay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đổi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và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có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những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yêu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cầu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rõ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vi-VN" sz="3499" dirty="0">
                  <a:solidFill>
                    <a:srgbClr val="FFFFFF"/>
                  </a:solidFill>
                  <a:latin typeface="Montserrat Bold Italics"/>
                </a:rPr>
                <a:t>ràng.</a:t>
              </a:r>
              <a:endParaRPr lang="en-US" sz="3499" dirty="0">
                <a:solidFill>
                  <a:srgbClr val="FFFFFF"/>
                </a:solidFill>
                <a:latin typeface="Montserrat Bold Italics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319040" y="5933918"/>
            <a:ext cx="15480300" cy="760267"/>
            <a:chOff x="0" y="0"/>
            <a:chExt cx="20640400" cy="1013690"/>
          </a:xfrm>
        </p:grpSpPr>
        <p:grpSp>
          <p:nvGrpSpPr>
            <p:cNvPr id="18" name="Group 18"/>
            <p:cNvGrpSpPr/>
            <p:nvPr/>
          </p:nvGrpSpPr>
          <p:grpSpPr>
            <a:xfrm>
              <a:off x="0" y="0"/>
              <a:ext cx="1013690" cy="1013690"/>
              <a:chOff x="0" y="0"/>
              <a:chExt cx="6350000" cy="63500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20" name="TextBox 20"/>
            <p:cNvSpPr txBox="1"/>
            <p:nvPr/>
          </p:nvSpPr>
          <p:spPr>
            <a:xfrm>
              <a:off x="0" y="125209"/>
              <a:ext cx="1013690" cy="6965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09"/>
                </a:lnSpc>
              </a:pPr>
              <a:r>
                <a:rPr lang="en-US" sz="3149">
                  <a:solidFill>
                    <a:srgbClr val="0D4564"/>
                  </a:solidFill>
                  <a:latin typeface="Montserrat Extra-Bold"/>
                </a:rPr>
                <a:t>03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374753" y="180781"/>
              <a:ext cx="19265647" cy="7736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899"/>
                </a:lnSpc>
              </a:pP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Nắm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vững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được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công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nghệ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phát</a:t>
              </a:r>
              <a:r>
                <a:rPr lang="en-US" sz="3499" dirty="0">
                  <a:solidFill>
                    <a:srgbClr val="FFFFFF"/>
                  </a:solidFill>
                  <a:latin typeface="Montserrat Bold Italics"/>
                </a:rPr>
                <a:t> </a:t>
              </a:r>
              <a:r>
                <a:rPr lang="en-US" sz="3499" dirty="0" err="1">
                  <a:solidFill>
                    <a:srgbClr val="FFFFFF"/>
                  </a:solidFill>
                  <a:latin typeface="Montserrat Bold Italics"/>
                </a:rPr>
                <a:t>triển</a:t>
              </a:r>
              <a:r>
                <a:rPr lang="vi-VN" sz="3499" dirty="0">
                  <a:solidFill>
                    <a:srgbClr val="FFFFFF"/>
                  </a:solidFill>
                  <a:latin typeface="Montserrat Bold Italics"/>
                </a:rPr>
                <a:t>.</a:t>
              </a:r>
              <a:endParaRPr lang="en-US" sz="3499" dirty="0">
                <a:solidFill>
                  <a:srgbClr val="FFFFFF"/>
                </a:solidFill>
                <a:latin typeface="Montserrat Bold Italics"/>
              </a:endParaRP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319040" y="7599117"/>
            <a:ext cx="760267" cy="760267"/>
            <a:chOff x="0" y="0"/>
            <a:chExt cx="6350000" cy="6350000"/>
          </a:xfrm>
        </p:grpSpPr>
        <p:sp>
          <p:nvSpPr>
            <p:cNvPr id="23" name="Freeform 2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319040" y="7676355"/>
            <a:ext cx="760267" cy="5391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49" dirty="0">
                <a:solidFill>
                  <a:srgbClr val="0D4564"/>
                </a:solidFill>
                <a:latin typeface="Montserrat Extra-Bold"/>
              </a:rPr>
              <a:t>04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350105" y="7718034"/>
            <a:ext cx="12959710" cy="1216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99"/>
              </a:lnSpc>
            </a:pPr>
            <a:r>
              <a:rPr lang="en-US" sz="3499" dirty="0" err="1">
                <a:solidFill>
                  <a:srgbClr val="FFFFFF"/>
                </a:solidFill>
                <a:latin typeface="Montserrat Bold Italics"/>
              </a:rPr>
              <a:t>Có</a:t>
            </a:r>
            <a:r>
              <a:rPr lang="en-US" sz="3499" dirty="0">
                <a:solidFill>
                  <a:srgbClr val="FFFFFF"/>
                </a:solidFill>
                <a:latin typeface="Montserrat Bold Italics"/>
              </a:rPr>
              <a:t> </a:t>
            </a:r>
            <a:r>
              <a:rPr lang="en-US" sz="3499" dirty="0" err="1">
                <a:solidFill>
                  <a:srgbClr val="FFFFFF"/>
                </a:solidFill>
                <a:latin typeface="Montserrat Bold Italics"/>
              </a:rPr>
              <a:t>lượng</a:t>
            </a:r>
            <a:r>
              <a:rPr lang="en-US" sz="3499" dirty="0">
                <a:solidFill>
                  <a:srgbClr val="FFFFFF"/>
                </a:solidFill>
                <a:latin typeface="Montserrat Bold Italics"/>
              </a:rPr>
              <a:t> </a:t>
            </a:r>
            <a:r>
              <a:rPr lang="en-US" sz="3499" dirty="0" err="1">
                <a:solidFill>
                  <a:srgbClr val="FFFFFF"/>
                </a:solidFill>
                <a:latin typeface="Montserrat Bold Italics"/>
              </a:rPr>
              <a:t>tài</a:t>
            </a:r>
            <a:r>
              <a:rPr lang="en-US" sz="3499" dirty="0">
                <a:solidFill>
                  <a:srgbClr val="FFFFFF"/>
                </a:solidFill>
                <a:latin typeface="Montserrat Bold Italics"/>
              </a:rPr>
              <a:t> </a:t>
            </a:r>
            <a:r>
              <a:rPr lang="en-US" sz="3499" dirty="0" err="1">
                <a:solidFill>
                  <a:srgbClr val="FFFFFF"/>
                </a:solidFill>
                <a:latin typeface="Montserrat Bold Italics"/>
              </a:rPr>
              <a:t>nguyên</a:t>
            </a:r>
            <a:r>
              <a:rPr lang="en-US" sz="3499" dirty="0">
                <a:solidFill>
                  <a:srgbClr val="FFFFFF"/>
                </a:solidFill>
                <a:latin typeface="Montserrat Bold Italics"/>
              </a:rPr>
              <a:t> </a:t>
            </a:r>
            <a:r>
              <a:rPr lang="en-US" sz="3499" dirty="0" err="1">
                <a:solidFill>
                  <a:srgbClr val="FFFFFF"/>
                </a:solidFill>
                <a:latin typeface="Montserrat Bold Italics"/>
              </a:rPr>
              <a:t>phát</a:t>
            </a:r>
            <a:r>
              <a:rPr lang="en-US" sz="3499" dirty="0">
                <a:solidFill>
                  <a:srgbClr val="FFFFFF"/>
                </a:solidFill>
                <a:latin typeface="Montserrat Bold Italics"/>
              </a:rPr>
              <a:t> </a:t>
            </a:r>
            <a:r>
              <a:rPr lang="en-US" sz="3499" dirty="0" err="1">
                <a:solidFill>
                  <a:srgbClr val="FFFFFF"/>
                </a:solidFill>
                <a:latin typeface="Montserrat Bold Italics"/>
              </a:rPr>
              <a:t>triển</a:t>
            </a:r>
            <a:r>
              <a:rPr lang="en-US" sz="3499" dirty="0">
                <a:solidFill>
                  <a:srgbClr val="FFFFFF"/>
                </a:solidFill>
                <a:latin typeface="Montserrat Bold Italics"/>
              </a:rPr>
              <a:t> </a:t>
            </a:r>
            <a:r>
              <a:rPr lang="en-US" sz="3499" dirty="0" err="1">
                <a:solidFill>
                  <a:srgbClr val="FFFFFF"/>
                </a:solidFill>
                <a:latin typeface="Montserrat Bold Italics"/>
              </a:rPr>
              <a:t>phong</a:t>
            </a:r>
            <a:r>
              <a:rPr lang="en-US" sz="3499" dirty="0">
                <a:solidFill>
                  <a:srgbClr val="FFFFFF"/>
                </a:solidFill>
                <a:latin typeface="Montserrat Bold Italics"/>
              </a:rPr>
              <a:t> </a:t>
            </a:r>
            <a:r>
              <a:rPr lang="en-US" sz="3499" dirty="0" err="1">
                <a:solidFill>
                  <a:srgbClr val="FFFFFF"/>
                </a:solidFill>
                <a:latin typeface="Montserrat Bold Italics"/>
              </a:rPr>
              <a:t>phú</a:t>
            </a:r>
            <a:r>
              <a:rPr lang="en-US" sz="3499" dirty="0">
                <a:solidFill>
                  <a:srgbClr val="FFFFFF"/>
                </a:solidFill>
                <a:latin typeface="Montserrat Bold Italics"/>
              </a:rPr>
              <a:t> </a:t>
            </a:r>
            <a:r>
              <a:rPr lang="en-US" sz="3499" dirty="0" err="1">
                <a:solidFill>
                  <a:srgbClr val="FFFFFF"/>
                </a:solidFill>
                <a:latin typeface="Montserrat Bold Italics"/>
              </a:rPr>
              <a:t>và</a:t>
            </a:r>
            <a:r>
              <a:rPr lang="en-US" sz="3499" dirty="0">
                <a:solidFill>
                  <a:srgbClr val="FFFFFF"/>
                </a:solidFill>
                <a:latin typeface="Montserrat Bold Italics"/>
              </a:rPr>
              <a:t> </a:t>
            </a:r>
            <a:r>
              <a:rPr lang="en-US" sz="3499" dirty="0" err="1">
                <a:solidFill>
                  <a:srgbClr val="FFFFFF"/>
                </a:solidFill>
                <a:latin typeface="Montserrat Bold Italics"/>
              </a:rPr>
              <a:t>trình</a:t>
            </a:r>
            <a:r>
              <a:rPr lang="en-US" sz="3499" dirty="0">
                <a:solidFill>
                  <a:srgbClr val="FFFFFF"/>
                </a:solidFill>
                <a:latin typeface="Montserrat Bold Italics"/>
              </a:rPr>
              <a:t> </a:t>
            </a:r>
            <a:r>
              <a:rPr lang="en-US" sz="3499" dirty="0" err="1">
                <a:solidFill>
                  <a:srgbClr val="FFFFFF"/>
                </a:solidFill>
                <a:latin typeface="Montserrat Bold Italics"/>
              </a:rPr>
              <a:t>độ</a:t>
            </a:r>
            <a:r>
              <a:rPr lang="en-US" sz="3499" dirty="0">
                <a:solidFill>
                  <a:srgbClr val="FFFFFF"/>
                </a:solidFill>
                <a:latin typeface="Montserrat Bold Italics"/>
              </a:rPr>
              <a:t> </a:t>
            </a:r>
            <a:r>
              <a:rPr lang="en-US" sz="3499" dirty="0" err="1">
                <a:solidFill>
                  <a:srgbClr val="FFFFFF"/>
                </a:solidFill>
                <a:latin typeface="Montserrat Bold Italics"/>
              </a:rPr>
              <a:t>chuyên</a:t>
            </a:r>
            <a:r>
              <a:rPr lang="en-US" sz="3499" dirty="0">
                <a:solidFill>
                  <a:srgbClr val="FFFFFF"/>
                </a:solidFill>
                <a:latin typeface="Montserrat Bold Italics"/>
              </a:rPr>
              <a:t> </a:t>
            </a:r>
            <a:r>
              <a:rPr lang="en-US" sz="3499" dirty="0" err="1">
                <a:solidFill>
                  <a:srgbClr val="FFFFFF"/>
                </a:solidFill>
                <a:latin typeface="Montserrat Bold Italics"/>
              </a:rPr>
              <a:t>môn</a:t>
            </a:r>
            <a:r>
              <a:rPr lang="en-US" sz="3499" dirty="0">
                <a:solidFill>
                  <a:srgbClr val="FFFFFF"/>
                </a:solidFill>
                <a:latin typeface="Montserrat Bold Italics"/>
              </a:rPr>
              <a:t>, </a:t>
            </a:r>
            <a:r>
              <a:rPr lang="en-US" sz="3499" dirty="0" err="1">
                <a:solidFill>
                  <a:srgbClr val="FFFFFF"/>
                </a:solidFill>
                <a:latin typeface="Montserrat Bold Italics"/>
              </a:rPr>
              <a:t>kỹ</a:t>
            </a:r>
            <a:r>
              <a:rPr lang="en-US" sz="3499" dirty="0">
                <a:solidFill>
                  <a:srgbClr val="FFFFFF"/>
                </a:solidFill>
                <a:latin typeface="Montserrat Bold Italics"/>
              </a:rPr>
              <a:t> </a:t>
            </a:r>
            <a:r>
              <a:rPr lang="en-US" sz="3499" dirty="0" err="1">
                <a:solidFill>
                  <a:srgbClr val="FFFFFF"/>
                </a:solidFill>
                <a:latin typeface="Montserrat Bold Italics"/>
              </a:rPr>
              <a:t>thuật</a:t>
            </a:r>
            <a:r>
              <a:rPr lang="en-US" sz="3499" dirty="0">
                <a:solidFill>
                  <a:srgbClr val="FFFFFF"/>
                </a:solidFill>
                <a:latin typeface="Montserrat Bold Italics"/>
              </a:rPr>
              <a:t> </a:t>
            </a:r>
            <a:r>
              <a:rPr lang="vi-VN" sz="3499" dirty="0">
                <a:solidFill>
                  <a:srgbClr val="FFFFFF"/>
                </a:solidFill>
                <a:latin typeface="Montserrat Bold Italics"/>
              </a:rPr>
              <a:t>cao.</a:t>
            </a:r>
            <a:endParaRPr lang="en-US" sz="3499" dirty="0">
              <a:solidFill>
                <a:srgbClr val="FFFFFF"/>
              </a:solidFill>
              <a:latin typeface="Montserrat Bold Itali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t="7746" b="774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028700" y="2418927"/>
            <a:ext cx="16370243" cy="6409748"/>
          </a:xfrm>
          <a:prstGeom prst="rect">
            <a:avLst/>
          </a:prstGeom>
          <a:solidFill>
            <a:srgbClr val="FDFDFB"/>
          </a:solidFill>
        </p:spPr>
      </p:sp>
      <p:sp>
        <p:nvSpPr>
          <p:cNvPr id="4" name="TextBox 4"/>
          <p:cNvSpPr txBox="1"/>
          <p:nvPr/>
        </p:nvSpPr>
        <p:spPr>
          <a:xfrm>
            <a:off x="1028700" y="713323"/>
            <a:ext cx="6787591" cy="992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53"/>
              </a:lnSpc>
            </a:pPr>
            <a:r>
              <a:rPr lang="en-US" sz="7580" dirty="0">
                <a:solidFill>
                  <a:srgbClr val="F69200"/>
                </a:solidFill>
                <a:latin typeface="Oswald Bold"/>
              </a:rPr>
              <a:t>KẾT LUẬN</a:t>
            </a:r>
          </a:p>
        </p:txBody>
      </p:sp>
      <p:sp>
        <p:nvSpPr>
          <p:cNvPr id="5" name="AutoShape 5"/>
          <p:cNvSpPr/>
          <p:nvPr/>
        </p:nvSpPr>
        <p:spPr>
          <a:xfrm>
            <a:off x="1028700" y="1846094"/>
            <a:ext cx="2101215" cy="0"/>
          </a:xfrm>
          <a:prstGeom prst="line">
            <a:avLst/>
          </a:prstGeom>
          <a:ln w="38100" cap="rnd">
            <a:solidFill>
              <a:srgbClr val="F692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319040" y="2918836"/>
            <a:ext cx="760267" cy="760267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D4564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319040" y="4922935"/>
            <a:ext cx="760267" cy="760267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D4564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319040" y="7163181"/>
            <a:ext cx="760267" cy="760267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D4564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1319040" y="2996148"/>
            <a:ext cx="760267" cy="538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49" dirty="0">
                <a:solidFill>
                  <a:srgbClr val="FFFFFF"/>
                </a:solidFill>
                <a:latin typeface="Montserrat Extra-Bold"/>
              </a:rPr>
              <a:t>01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19040" y="5000248"/>
            <a:ext cx="760267" cy="538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49" dirty="0">
                <a:solidFill>
                  <a:srgbClr val="FFFFFF"/>
                </a:solidFill>
                <a:latin typeface="Montserrat Extra-Bold"/>
              </a:rPr>
              <a:t>02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19040" y="7240493"/>
            <a:ext cx="760267" cy="5389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49" dirty="0">
                <a:solidFill>
                  <a:srgbClr val="FFFFFF"/>
                </a:solidFill>
                <a:latin typeface="Montserrat Extra-Bold"/>
              </a:rPr>
              <a:t>03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584655" y="2834604"/>
            <a:ext cx="14449235" cy="1099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79"/>
              </a:lnSpc>
            </a:pPr>
            <a:r>
              <a:rPr lang="en-US" sz="3199" dirty="0">
                <a:solidFill>
                  <a:srgbClr val="09202E"/>
                </a:solidFill>
                <a:latin typeface="Montserrat Bold Italics"/>
              </a:rPr>
              <a:t>LÀ MỘT PHƯƠNG THỨC QUẢN LÝ DỰ ÁN BAO GỒM CÁC GIAI ĐOẠN SẮP XẾP LOGIC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584655" y="4865785"/>
            <a:ext cx="14449235" cy="1111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79"/>
              </a:lnSpc>
            </a:pPr>
            <a:r>
              <a:rPr lang="en-US" sz="3199" dirty="0">
                <a:solidFill>
                  <a:srgbClr val="09202E"/>
                </a:solidFill>
                <a:latin typeface="Montserrat Bold Italics"/>
              </a:rPr>
              <a:t>KHI ÁP DỤNG MÔ HÌNH, TẤT CẢ </a:t>
            </a:r>
            <a:r>
              <a:rPr lang="vi-VN" sz="3199" dirty="0">
                <a:solidFill>
                  <a:srgbClr val="09202E"/>
                </a:solidFill>
                <a:latin typeface="Montserrat Bold Italics"/>
              </a:rPr>
              <a:t>GIAI ĐOẠN </a:t>
            </a:r>
            <a:r>
              <a:rPr lang="en-US" sz="3199" dirty="0">
                <a:solidFill>
                  <a:srgbClr val="09202E"/>
                </a:solidFill>
                <a:latin typeface="Montserrat Bold Italics"/>
              </a:rPr>
              <a:t>ĐỀU CÓ 1 VAI TRÒ NHẤT ĐỊNH RÕ RÀNG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584655" y="7089556"/>
            <a:ext cx="14449235" cy="1099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79"/>
              </a:lnSpc>
            </a:pPr>
            <a:r>
              <a:rPr lang="en-US" sz="3199">
                <a:solidFill>
                  <a:srgbClr val="09202E"/>
                </a:solidFill>
                <a:latin typeface="Montserrat Bold Italics"/>
              </a:rPr>
              <a:t>TUỲ VÀO DỰ ÁN MÀ SỬ DỤNG MÔ HÌNH, PHÙ HỢP VỚI DỰ ÁN CỤ THỂ, CHÍNH XÁC, ÍT THAY ĐỔI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t="7746" b="774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2548659" y="3420614"/>
            <a:ext cx="2604735" cy="0"/>
          </a:xfrm>
          <a:prstGeom prst="line">
            <a:avLst/>
          </a:prstGeom>
          <a:ln w="38100" cap="rnd">
            <a:solidFill>
              <a:srgbClr val="F692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2548659" y="1907341"/>
            <a:ext cx="4390906" cy="953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>
                <a:solidFill>
                  <a:srgbClr val="F69200"/>
                </a:solidFill>
                <a:latin typeface="Oswald Bold"/>
              </a:rPr>
              <a:t>LỜI CUỐI CÙNG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370418" y="3925439"/>
            <a:ext cx="12795012" cy="16311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28"/>
              </a:lnSpc>
            </a:pPr>
            <a:r>
              <a:rPr lang="en-US" sz="4734" dirty="0">
                <a:solidFill>
                  <a:srgbClr val="FFFFFF"/>
                </a:solidFill>
                <a:latin typeface="Montserrat Bold"/>
              </a:rPr>
              <a:t>/ </a:t>
            </a:r>
            <a:r>
              <a:rPr lang="en-US" sz="4734" dirty="0" err="1">
                <a:solidFill>
                  <a:srgbClr val="FFFFFF"/>
                </a:solidFill>
                <a:latin typeface="Montserrat Bold"/>
              </a:rPr>
              <a:t>cảm</a:t>
            </a:r>
            <a:r>
              <a:rPr lang="en-US" sz="473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4734" dirty="0" err="1">
                <a:solidFill>
                  <a:srgbClr val="FFFFFF"/>
                </a:solidFill>
                <a:latin typeface="Montserrat Bold"/>
              </a:rPr>
              <a:t>ơn</a:t>
            </a:r>
            <a:r>
              <a:rPr lang="en-US" sz="473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4734" dirty="0" err="1">
                <a:solidFill>
                  <a:srgbClr val="FFFFFF"/>
                </a:solidFill>
                <a:latin typeface="Montserrat Bold"/>
              </a:rPr>
              <a:t>mọi</a:t>
            </a:r>
            <a:r>
              <a:rPr lang="en-US" sz="473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4734" dirty="0" err="1">
                <a:solidFill>
                  <a:srgbClr val="FFFFFF"/>
                </a:solidFill>
                <a:latin typeface="Montserrat Bold"/>
              </a:rPr>
              <a:t>người</a:t>
            </a:r>
            <a:r>
              <a:rPr lang="en-US" sz="473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4734" dirty="0" err="1">
                <a:solidFill>
                  <a:srgbClr val="FFFFFF"/>
                </a:solidFill>
                <a:latin typeface="Montserrat Bold"/>
              </a:rPr>
              <a:t>đã</a:t>
            </a:r>
            <a:r>
              <a:rPr lang="en-US" sz="473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4734" dirty="0" err="1">
                <a:solidFill>
                  <a:srgbClr val="FFFFFF"/>
                </a:solidFill>
                <a:latin typeface="Montserrat Bold"/>
              </a:rPr>
              <a:t>lắng</a:t>
            </a:r>
            <a:r>
              <a:rPr lang="en-US" sz="473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4734" dirty="0" err="1">
                <a:solidFill>
                  <a:srgbClr val="FFFFFF"/>
                </a:solidFill>
                <a:latin typeface="Montserrat Bold"/>
              </a:rPr>
              <a:t>nghe</a:t>
            </a:r>
            <a:r>
              <a:rPr lang="en-US" sz="473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4734" dirty="0" err="1">
                <a:solidFill>
                  <a:srgbClr val="FFFFFF"/>
                </a:solidFill>
                <a:latin typeface="Montserrat Bold"/>
              </a:rPr>
              <a:t>và</a:t>
            </a:r>
            <a:r>
              <a:rPr lang="en-US" sz="473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4734" dirty="0" err="1">
                <a:solidFill>
                  <a:srgbClr val="FFFFFF"/>
                </a:solidFill>
                <a:latin typeface="Montserrat Bold"/>
              </a:rPr>
              <a:t>chúc</a:t>
            </a:r>
            <a:r>
              <a:rPr lang="en-US" sz="473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4734" dirty="0" err="1">
                <a:solidFill>
                  <a:srgbClr val="FFFFFF"/>
                </a:solidFill>
                <a:latin typeface="Montserrat Bold"/>
              </a:rPr>
              <a:t>mọi</a:t>
            </a:r>
            <a:r>
              <a:rPr lang="en-US" sz="473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4734" dirty="0" err="1">
                <a:solidFill>
                  <a:srgbClr val="FFFFFF"/>
                </a:solidFill>
                <a:latin typeface="Montserrat Bold"/>
              </a:rPr>
              <a:t>người</a:t>
            </a:r>
            <a:r>
              <a:rPr lang="en-US" sz="473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4734" dirty="0" err="1">
                <a:solidFill>
                  <a:srgbClr val="FFFFFF"/>
                </a:solidFill>
                <a:latin typeface="Montserrat Bold"/>
              </a:rPr>
              <a:t>có</a:t>
            </a:r>
            <a:r>
              <a:rPr lang="en-US" sz="473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4734" dirty="0" err="1">
                <a:solidFill>
                  <a:srgbClr val="FFFFFF"/>
                </a:solidFill>
                <a:latin typeface="Montserrat Bold"/>
              </a:rPr>
              <a:t>một</a:t>
            </a:r>
            <a:r>
              <a:rPr lang="en-US" sz="473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4734" dirty="0" err="1">
                <a:solidFill>
                  <a:srgbClr val="FFFFFF"/>
                </a:solidFill>
                <a:latin typeface="Montserrat Bold"/>
              </a:rPr>
              <a:t>ngày</a:t>
            </a:r>
            <a:r>
              <a:rPr lang="en-US" sz="473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4734" dirty="0" err="1">
                <a:solidFill>
                  <a:srgbClr val="FFFFFF"/>
                </a:solidFill>
                <a:latin typeface="Montserrat Bold"/>
              </a:rPr>
              <a:t>tốt</a:t>
            </a:r>
            <a:r>
              <a:rPr lang="en-US" sz="4734" dirty="0">
                <a:solidFill>
                  <a:srgbClr val="FFFFFF"/>
                </a:solidFill>
                <a:latin typeface="Montserrat Bold"/>
              </a:rPr>
              <a:t> </a:t>
            </a:r>
            <a:r>
              <a:rPr lang="en-US" sz="4734" dirty="0" err="1">
                <a:solidFill>
                  <a:srgbClr val="FFFFFF"/>
                </a:solidFill>
                <a:latin typeface="Montserrat Bold"/>
              </a:rPr>
              <a:t>lành</a:t>
            </a:r>
            <a:r>
              <a:rPr lang="en-US" sz="4734" dirty="0">
                <a:solidFill>
                  <a:srgbClr val="FFFFFF"/>
                </a:solidFill>
                <a:latin typeface="Montserrat Bold"/>
              </a:rPr>
              <a:t> /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2B5C97-1513-F78F-7545-2957A742F4F2}"/>
              </a:ext>
            </a:extLst>
          </p:cNvPr>
          <p:cNvSpPr txBox="1"/>
          <p:nvPr/>
        </p:nvSpPr>
        <p:spPr>
          <a:xfrm>
            <a:off x="3370418" y="5178748"/>
            <a:ext cx="12795012" cy="2229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28"/>
              </a:lnSpc>
            </a:pPr>
            <a:endParaRPr lang="en-US" sz="4734" dirty="0">
              <a:solidFill>
                <a:srgbClr val="FFFFFF"/>
              </a:solidFill>
              <a:latin typeface="Montserrat Bold"/>
            </a:endParaRPr>
          </a:p>
          <a:p>
            <a:pPr>
              <a:lnSpc>
                <a:spcPts val="5599"/>
              </a:lnSpc>
            </a:pPr>
            <a:r>
              <a:rPr lang="en-US" sz="3999" dirty="0" err="1">
                <a:solidFill>
                  <a:srgbClr val="FFFFFF"/>
                </a:solidFill>
                <a:latin typeface="Montserrat"/>
              </a:rPr>
              <a:t>hastag</a:t>
            </a:r>
            <a:r>
              <a:rPr lang="en-US" sz="3999" dirty="0">
                <a:solidFill>
                  <a:srgbClr val="FFFFFF"/>
                </a:solidFill>
                <a:latin typeface="Montserrat"/>
              </a:rPr>
              <a:t>: 27 </a:t>
            </a:r>
            <a:r>
              <a:rPr lang="en-US" sz="3999" dirty="0" err="1">
                <a:solidFill>
                  <a:srgbClr val="FFFFFF"/>
                </a:solidFill>
                <a:latin typeface="Montserrat"/>
              </a:rPr>
              <a:t>withlove</a:t>
            </a:r>
            <a:endParaRPr lang="en-US" sz="3999" dirty="0">
              <a:solidFill>
                <a:srgbClr val="FFFFFF"/>
              </a:solidFill>
              <a:latin typeface="Montserrat"/>
            </a:endParaRPr>
          </a:p>
          <a:p>
            <a:pPr marL="0" lvl="0" indent="0" algn="l">
              <a:lnSpc>
                <a:spcPts val="5599"/>
              </a:lnSpc>
              <a:spcBef>
                <a:spcPct val="0"/>
              </a:spcBef>
            </a:pPr>
            <a:r>
              <a:rPr lang="en-US" sz="3999" dirty="0" err="1">
                <a:solidFill>
                  <a:srgbClr val="FFFFFF"/>
                </a:solidFill>
                <a:latin typeface="Montserrat"/>
              </a:rPr>
              <a:t>hastag</a:t>
            </a:r>
            <a:r>
              <a:rPr lang="en-US" sz="3999" dirty="0">
                <a:solidFill>
                  <a:srgbClr val="FFFFFF"/>
                </a:solidFill>
                <a:latin typeface="Montserrat"/>
              </a:rPr>
              <a:t>: 27maikeoo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t="7746" b="774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5944374" y="530368"/>
            <a:ext cx="6399252" cy="1293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83"/>
              </a:lnSpc>
              <a:spcBef>
                <a:spcPct val="0"/>
              </a:spcBef>
            </a:pPr>
            <a:r>
              <a:rPr lang="en-US" sz="7559">
                <a:solidFill>
                  <a:srgbClr val="F69200"/>
                </a:solidFill>
                <a:latin typeface="Montserrat Extra-Bold"/>
              </a:rPr>
              <a:t>WATERFALL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429000" y="1852433"/>
            <a:ext cx="11961301" cy="9531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dirty="0">
                <a:solidFill>
                  <a:srgbClr val="FFFFFF"/>
                </a:solidFill>
                <a:latin typeface="Oswald Bold"/>
              </a:rPr>
              <a:t>VỚI SỰ THAM GIA CỦA CÁC THÀNH VIÊN</a:t>
            </a:r>
          </a:p>
        </p:txBody>
      </p:sp>
      <p:sp>
        <p:nvSpPr>
          <p:cNvPr id="5" name="AutoShape 5"/>
          <p:cNvSpPr/>
          <p:nvPr/>
        </p:nvSpPr>
        <p:spPr>
          <a:xfrm>
            <a:off x="7431405" y="3314700"/>
            <a:ext cx="3425190" cy="0"/>
          </a:xfrm>
          <a:prstGeom prst="line">
            <a:avLst/>
          </a:prstGeom>
          <a:ln w="857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028700" y="4300400"/>
            <a:ext cx="12257144" cy="36315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159"/>
              </a:lnSpc>
            </a:pPr>
            <a:r>
              <a:rPr lang="en-US" sz="4399">
                <a:solidFill>
                  <a:srgbClr val="FDFDFB"/>
                </a:solidFill>
                <a:latin typeface="Oswald Bold"/>
              </a:rPr>
              <a:t>21520274 - Trương Văn Khải - Nhóm trưởng</a:t>
            </a:r>
          </a:p>
          <a:p>
            <a:pPr>
              <a:lnSpc>
                <a:spcPts val="6159"/>
              </a:lnSpc>
            </a:pPr>
            <a:r>
              <a:rPr lang="en-US" sz="4399">
                <a:solidFill>
                  <a:srgbClr val="FDFDFB"/>
                </a:solidFill>
                <a:latin typeface="Oswald Bold"/>
              </a:rPr>
              <a:t>21522427 - Lê Yến Nhi</a:t>
            </a:r>
          </a:p>
          <a:p>
            <a:pPr>
              <a:lnSpc>
                <a:spcPts val="6159"/>
              </a:lnSpc>
            </a:pPr>
            <a:r>
              <a:rPr lang="en-US" sz="4399">
                <a:solidFill>
                  <a:srgbClr val="FDFDFB"/>
                </a:solidFill>
                <a:latin typeface="Oswald Bold"/>
              </a:rPr>
              <a:t>21520195 - Lê Ngô Minh Đức</a:t>
            </a:r>
          </a:p>
          <a:p>
            <a:pPr>
              <a:lnSpc>
                <a:spcPts val="6159"/>
              </a:lnSpc>
            </a:pPr>
            <a:r>
              <a:rPr lang="en-US" sz="4399">
                <a:solidFill>
                  <a:srgbClr val="FDFDFB"/>
                </a:solidFill>
                <a:latin typeface="Oswald Bold"/>
              </a:rPr>
              <a:t>21521924 - Ngô Phúc Danh</a:t>
            </a:r>
          </a:p>
          <a:p>
            <a:pPr>
              <a:lnSpc>
                <a:spcPts val="4059"/>
              </a:lnSpc>
              <a:spcBef>
                <a:spcPct val="0"/>
              </a:spcBef>
            </a:pPr>
            <a:endParaRPr lang="en-US" sz="4399">
              <a:solidFill>
                <a:srgbClr val="FDFDFB"/>
              </a:solidFill>
              <a:latin typeface="Oswald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t="7746" b="774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208032" y="531964"/>
            <a:ext cx="16351620" cy="1317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63"/>
              </a:lnSpc>
              <a:spcBef>
                <a:spcPct val="0"/>
              </a:spcBef>
            </a:pPr>
            <a:r>
              <a:rPr lang="en-US" sz="7759" dirty="0">
                <a:solidFill>
                  <a:srgbClr val="F69200"/>
                </a:solidFill>
                <a:latin typeface="Montserrat Extra-Bold"/>
              </a:rPr>
              <a:t>CÁC NỘI DUNG TRÌNH BÀY</a:t>
            </a:r>
          </a:p>
        </p:txBody>
      </p:sp>
      <p:sp>
        <p:nvSpPr>
          <p:cNvPr id="4" name="AutoShape 4"/>
          <p:cNvSpPr/>
          <p:nvPr/>
        </p:nvSpPr>
        <p:spPr>
          <a:xfrm>
            <a:off x="-3443062" y="2522832"/>
            <a:ext cx="22611813" cy="0"/>
          </a:xfrm>
          <a:prstGeom prst="line">
            <a:avLst/>
          </a:prstGeom>
          <a:ln w="3810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rot="5399999">
            <a:off x="-10078825" y="3119089"/>
            <a:ext cx="22611813" cy="0"/>
          </a:xfrm>
          <a:prstGeom prst="line">
            <a:avLst/>
          </a:prstGeom>
          <a:ln w="3810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>
            <a:spLocks/>
          </p:cNvSpPr>
          <p:nvPr/>
        </p:nvSpPr>
        <p:spPr>
          <a:xfrm>
            <a:off x="2426453" y="6549144"/>
            <a:ext cx="12955359" cy="728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49961" lvl="1" indent="-474980">
              <a:lnSpc>
                <a:spcPts val="6160"/>
              </a:lnSpc>
              <a:spcBef>
                <a:spcPct val="0"/>
              </a:spcBef>
              <a:buFont typeface="Arial"/>
              <a:buChar char="•"/>
            </a:pPr>
            <a:r>
              <a:rPr lang="en-US" sz="4400" dirty="0" err="1">
                <a:solidFill>
                  <a:srgbClr val="FDFDFB"/>
                </a:solidFill>
                <a:latin typeface="Oswald"/>
              </a:rPr>
              <a:t>Ứng</a:t>
            </a:r>
            <a:r>
              <a:rPr lang="en-US" sz="4400" dirty="0">
                <a:solidFill>
                  <a:srgbClr val="FDFDFB"/>
                </a:solidFill>
                <a:latin typeface="Oswald"/>
              </a:rPr>
              <a:t> </a:t>
            </a:r>
            <a:r>
              <a:rPr lang="en-US" sz="4400" dirty="0" err="1">
                <a:solidFill>
                  <a:srgbClr val="FDFDFB"/>
                </a:solidFill>
                <a:latin typeface="Oswald"/>
              </a:rPr>
              <a:t>dụng</a:t>
            </a:r>
            <a:endParaRPr lang="en-US" sz="4400" dirty="0">
              <a:solidFill>
                <a:srgbClr val="FDFDFB"/>
              </a:solidFill>
              <a:latin typeface="Oswald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3BFB761E-D744-BB6A-07CE-50713B6F8F76}"/>
              </a:ext>
            </a:extLst>
          </p:cNvPr>
          <p:cNvSpPr txBox="1"/>
          <p:nvPr/>
        </p:nvSpPr>
        <p:spPr>
          <a:xfrm>
            <a:off x="2447236" y="3863489"/>
            <a:ext cx="12955359" cy="728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49961" lvl="1" indent="-474980">
              <a:lnSpc>
                <a:spcPts val="6160"/>
              </a:lnSpc>
              <a:buFont typeface="Arial"/>
              <a:buChar char="•"/>
            </a:pPr>
            <a:r>
              <a:rPr lang="en-US" sz="4400" dirty="0">
                <a:solidFill>
                  <a:srgbClr val="F69200"/>
                </a:solidFill>
                <a:latin typeface="Oswald"/>
              </a:rPr>
              <a:t>Waterfall </a:t>
            </a:r>
            <a:r>
              <a:rPr lang="en-US" sz="4400" dirty="0" err="1">
                <a:solidFill>
                  <a:srgbClr val="F69200"/>
                </a:solidFill>
                <a:latin typeface="Oswald"/>
              </a:rPr>
              <a:t>là</a:t>
            </a:r>
            <a:r>
              <a:rPr lang="en-US" sz="4400" dirty="0">
                <a:solidFill>
                  <a:srgbClr val="F69200"/>
                </a:solidFill>
                <a:latin typeface="Oswald"/>
              </a:rPr>
              <a:t> </a:t>
            </a:r>
            <a:r>
              <a:rPr lang="en-US" sz="4400" dirty="0" err="1">
                <a:solidFill>
                  <a:srgbClr val="F69200"/>
                </a:solidFill>
                <a:latin typeface="Oswald"/>
              </a:rPr>
              <a:t>gì</a:t>
            </a:r>
            <a:r>
              <a:rPr lang="en-US" sz="4400" dirty="0">
                <a:solidFill>
                  <a:srgbClr val="F69200"/>
                </a:solidFill>
                <a:latin typeface="Oswald"/>
              </a:rPr>
              <a:t>?</a:t>
            </a:r>
          </a:p>
        </p:txBody>
      </p:sp>
      <p:sp>
        <p:nvSpPr>
          <p:cNvPr id="10" name="TextBox 6">
            <a:extLst>
              <a:ext uri="{FF2B5EF4-FFF2-40B4-BE49-F238E27FC236}">
                <a16:creationId xmlns:a16="http://schemas.microsoft.com/office/drawing/2014/main" id="{688BE0B2-D257-FB37-1FF3-E0D3A01EF347}"/>
              </a:ext>
            </a:extLst>
          </p:cNvPr>
          <p:cNvSpPr txBox="1"/>
          <p:nvPr/>
        </p:nvSpPr>
        <p:spPr>
          <a:xfrm>
            <a:off x="2454163" y="4761247"/>
            <a:ext cx="12955359" cy="728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49961" lvl="1" indent="-474980">
              <a:lnSpc>
                <a:spcPts val="6160"/>
              </a:lnSpc>
              <a:buFont typeface="Arial"/>
              <a:buChar char="•"/>
            </a:pPr>
            <a:r>
              <a:rPr lang="en-US" sz="4400" dirty="0" err="1">
                <a:solidFill>
                  <a:srgbClr val="FDFDFB"/>
                </a:solidFill>
                <a:latin typeface="Oswald"/>
              </a:rPr>
              <a:t>Các</a:t>
            </a:r>
            <a:r>
              <a:rPr lang="en-US" sz="4400" dirty="0">
                <a:solidFill>
                  <a:srgbClr val="FDFDFB"/>
                </a:solidFill>
                <a:latin typeface="Oswald"/>
              </a:rPr>
              <a:t> </a:t>
            </a:r>
            <a:r>
              <a:rPr lang="en-US" sz="4400" dirty="0" err="1">
                <a:solidFill>
                  <a:srgbClr val="FDFDFB"/>
                </a:solidFill>
                <a:latin typeface="Oswald"/>
              </a:rPr>
              <a:t>giai</a:t>
            </a:r>
            <a:r>
              <a:rPr lang="en-US" sz="4400" dirty="0">
                <a:solidFill>
                  <a:srgbClr val="FDFDFB"/>
                </a:solidFill>
                <a:latin typeface="Oswald"/>
              </a:rPr>
              <a:t> </a:t>
            </a:r>
            <a:r>
              <a:rPr lang="en-US" sz="4400" dirty="0" err="1">
                <a:solidFill>
                  <a:srgbClr val="FDFDFB"/>
                </a:solidFill>
                <a:latin typeface="Oswald"/>
              </a:rPr>
              <a:t>đoạn</a:t>
            </a:r>
            <a:r>
              <a:rPr lang="en-US" sz="4400" dirty="0">
                <a:solidFill>
                  <a:srgbClr val="FDFDFB"/>
                </a:solidFill>
                <a:latin typeface="Oswald"/>
              </a:rPr>
              <a:t> </a:t>
            </a:r>
            <a:r>
              <a:rPr lang="en-US" sz="4400" dirty="0" err="1">
                <a:solidFill>
                  <a:srgbClr val="FDFDFB"/>
                </a:solidFill>
                <a:latin typeface="Oswald"/>
              </a:rPr>
              <a:t>của</a:t>
            </a:r>
            <a:r>
              <a:rPr lang="en-US" sz="4400" dirty="0">
                <a:solidFill>
                  <a:srgbClr val="FDFDFB"/>
                </a:solidFill>
                <a:latin typeface="Oswald"/>
              </a:rPr>
              <a:t> </a:t>
            </a:r>
            <a:r>
              <a:rPr lang="vi-VN" sz="4400" dirty="0">
                <a:solidFill>
                  <a:srgbClr val="FDFDFB"/>
                </a:solidFill>
                <a:latin typeface="Oswald"/>
              </a:rPr>
              <a:t>W</a:t>
            </a:r>
            <a:r>
              <a:rPr lang="en-US" sz="4400" dirty="0" err="1">
                <a:solidFill>
                  <a:srgbClr val="FDFDFB"/>
                </a:solidFill>
                <a:latin typeface="Oswald"/>
              </a:rPr>
              <a:t>aterfall</a:t>
            </a:r>
            <a:endParaRPr lang="en-US" sz="4400" dirty="0">
              <a:solidFill>
                <a:srgbClr val="FDFDFB"/>
              </a:solidFill>
              <a:latin typeface="Oswald"/>
            </a:endParaRPr>
          </a:p>
        </p:txBody>
      </p:sp>
      <p:sp>
        <p:nvSpPr>
          <p:cNvPr id="11" name="TextBox 6">
            <a:extLst>
              <a:ext uri="{FF2B5EF4-FFF2-40B4-BE49-F238E27FC236}">
                <a16:creationId xmlns:a16="http://schemas.microsoft.com/office/drawing/2014/main" id="{C3E19948-280A-28B0-5C49-61F3B720F0ED}"/>
              </a:ext>
            </a:extLst>
          </p:cNvPr>
          <p:cNvSpPr txBox="1"/>
          <p:nvPr/>
        </p:nvSpPr>
        <p:spPr>
          <a:xfrm>
            <a:off x="2426454" y="5652792"/>
            <a:ext cx="12955359" cy="728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49961" lvl="1" indent="-474980">
              <a:lnSpc>
                <a:spcPts val="6160"/>
              </a:lnSpc>
              <a:buFont typeface="Arial"/>
              <a:buChar char="•"/>
            </a:pPr>
            <a:r>
              <a:rPr lang="en-US" sz="4400" dirty="0" err="1">
                <a:solidFill>
                  <a:srgbClr val="F69200"/>
                </a:solidFill>
                <a:latin typeface="Oswald"/>
              </a:rPr>
              <a:t>Ưu</a:t>
            </a:r>
            <a:r>
              <a:rPr lang="en-US" sz="4400" dirty="0">
                <a:solidFill>
                  <a:srgbClr val="F69200"/>
                </a:solidFill>
                <a:latin typeface="Oswald"/>
              </a:rPr>
              <a:t> </a:t>
            </a:r>
            <a:r>
              <a:rPr lang="en-US" sz="4400" dirty="0" err="1">
                <a:solidFill>
                  <a:srgbClr val="F69200"/>
                </a:solidFill>
                <a:latin typeface="Oswald"/>
              </a:rPr>
              <a:t>và</a:t>
            </a:r>
            <a:r>
              <a:rPr lang="en-US" sz="4400" dirty="0">
                <a:solidFill>
                  <a:srgbClr val="F69200"/>
                </a:solidFill>
                <a:latin typeface="Oswald"/>
              </a:rPr>
              <a:t> </a:t>
            </a:r>
            <a:r>
              <a:rPr lang="en-US" sz="4400" dirty="0" err="1">
                <a:solidFill>
                  <a:srgbClr val="F69200"/>
                </a:solidFill>
                <a:latin typeface="Oswald"/>
              </a:rPr>
              <a:t>nhược</a:t>
            </a:r>
            <a:r>
              <a:rPr lang="en-US" sz="4400" dirty="0">
                <a:solidFill>
                  <a:srgbClr val="F69200"/>
                </a:solidFill>
                <a:latin typeface="Oswald"/>
              </a:rPr>
              <a:t> </a:t>
            </a:r>
            <a:r>
              <a:rPr lang="en-US" sz="4400" dirty="0" err="1">
                <a:solidFill>
                  <a:srgbClr val="F69200"/>
                </a:solidFill>
                <a:latin typeface="Oswald"/>
              </a:rPr>
              <a:t>điểm</a:t>
            </a:r>
            <a:r>
              <a:rPr lang="en-US" sz="4400" dirty="0">
                <a:solidFill>
                  <a:srgbClr val="F69200"/>
                </a:solidFill>
                <a:latin typeface="Oswald"/>
              </a:rPr>
              <a:t> </a:t>
            </a:r>
            <a:r>
              <a:rPr lang="en-US" sz="4400" dirty="0" err="1">
                <a:solidFill>
                  <a:srgbClr val="F69200"/>
                </a:solidFill>
                <a:latin typeface="Oswald"/>
              </a:rPr>
              <a:t>của</a:t>
            </a:r>
            <a:r>
              <a:rPr lang="en-US" sz="4400" dirty="0">
                <a:solidFill>
                  <a:srgbClr val="F69200"/>
                </a:solidFill>
                <a:latin typeface="Oswald"/>
              </a:rPr>
              <a:t> </a:t>
            </a:r>
            <a:r>
              <a:rPr lang="en-US" sz="4400" dirty="0" err="1">
                <a:solidFill>
                  <a:srgbClr val="F69200"/>
                </a:solidFill>
                <a:latin typeface="Oswald"/>
              </a:rPr>
              <a:t>mô</a:t>
            </a:r>
            <a:r>
              <a:rPr lang="en-US" sz="4400" dirty="0">
                <a:solidFill>
                  <a:srgbClr val="F69200"/>
                </a:solidFill>
                <a:latin typeface="Oswald"/>
              </a:rPr>
              <a:t> </a:t>
            </a:r>
            <a:r>
              <a:rPr lang="en-US" sz="4400" dirty="0" err="1">
                <a:solidFill>
                  <a:srgbClr val="F69200"/>
                </a:solidFill>
                <a:latin typeface="Oswald"/>
              </a:rPr>
              <a:t>hình</a:t>
            </a:r>
            <a:endParaRPr lang="en-US" sz="4400" dirty="0">
              <a:solidFill>
                <a:srgbClr val="F69200"/>
              </a:solidFill>
              <a:latin typeface="Oswa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t="7746" b="774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6614771" y="0"/>
            <a:ext cx="6901178" cy="10604645"/>
          </a:xfrm>
          <a:prstGeom prst="rect">
            <a:avLst/>
          </a:prstGeom>
          <a:solidFill>
            <a:srgbClr val="F69200"/>
          </a:solidFill>
        </p:spPr>
      </p:sp>
      <p:sp>
        <p:nvSpPr>
          <p:cNvPr id="4" name="TextBox 4"/>
          <p:cNvSpPr txBox="1"/>
          <p:nvPr/>
        </p:nvSpPr>
        <p:spPr>
          <a:xfrm>
            <a:off x="1790700" y="1200150"/>
            <a:ext cx="9771097" cy="996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68"/>
              </a:lnSpc>
            </a:pPr>
            <a:r>
              <a:rPr lang="en-US" sz="7699">
                <a:solidFill>
                  <a:srgbClr val="F69200"/>
                </a:solidFill>
                <a:latin typeface="Oswald Bold"/>
              </a:rPr>
              <a:t>WATERFALL LÀ GÌ</a:t>
            </a:r>
          </a:p>
        </p:txBody>
      </p:sp>
      <p:sp>
        <p:nvSpPr>
          <p:cNvPr id="5" name="AutoShape 5"/>
          <p:cNvSpPr/>
          <p:nvPr/>
        </p:nvSpPr>
        <p:spPr>
          <a:xfrm>
            <a:off x="1790700" y="2679287"/>
            <a:ext cx="2101215" cy="0"/>
          </a:xfrm>
          <a:prstGeom prst="line">
            <a:avLst/>
          </a:prstGeom>
          <a:ln w="38100" cap="rnd">
            <a:solidFill>
              <a:srgbClr val="F692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468160" y="3270076"/>
            <a:ext cx="12562358" cy="2265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76" lvl="1" indent="-345438" algn="just">
              <a:lnSpc>
                <a:spcPts val="4479"/>
              </a:lnSpc>
              <a:buFont typeface="Arial"/>
              <a:buChar char="•"/>
            </a:pP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Mô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hình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Waterfall (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Mô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hình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thác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nước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)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là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một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trong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những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mô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hình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phát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triển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phần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mềm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đầu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tiên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được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sử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dụng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.</a:t>
            </a:r>
          </a:p>
          <a:p>
            <a:pPr algn="just">
              <a:lnSpc>
                <a:spcPts val="4479"/>
              </a:lnSpc>
            </a:pPr>
            <a:endParaRPr lang="en-US" sz="3199" dirty="0">
              <a:solidFill>
                <a:srgbClr val="FFFFFF"/>
              </a:solidFill>
              <a:latin typeface="Montserrat Bold" panose="00000800000000000000" charset="0"/>
            </a:endParaRPr>
          </a:p>
        </p:txBody>
      </p:sp>
      <p:sp>
        <p:nvSpPr>
          <p:cNvPr id="7" name="TextBox 7"/>
          <p:cNvSpPr txBox="1"/>
          <p:nvPr/>
        </p:nvSpPr>
        <p:spPr>
          <a:xfrm rot="5400000">
            <a:off x="12612868" y="4422771"/>
            <a:ext cx="9771097" cy="1441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  <a:spcBef>
                <a:spcPct val="0"/>
              </a:spcBef>
            </a:pPr>
            <a:r>
              <a:rPr lang="en-US" sz="8499">
                <a:solidFill>
                  <a:srgbClr val="FFFFFF"/>
                </a:solidFill>
                <a:latin typeface="Montserrat Extra-Bold"/>
              </a:rPr>
              <a:t>PHẦN 1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AEC430BA-AB66-9129-A96A-729AAA2AD9C9}"/>
              </a:ext>
            </a:extLst>
          </p:cNvPr>
          <p:cNvSpPr txBox="1"/>
          <p:nvPr/>
        </p:nvSpPr>
        <p:spPr>
          <a:xfrm>
            <a:off x="1474450" y="4768709"/>
            <a:ext cx="12562358" cy="2265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79"/>
              </a:lnSpc>
            </a:pPr>
            <a:endParaRPr lang="en-US" sz="3199" dirty="0">
              <a:solidFill>
                <a:srgbClr val="FFFFFF"/>
              </a:solidFill>
              <a:latin typeface="Montserrat Bold" panose="00000800000000000000" charset="0"/>
            </a:endParaRPr>
          </a:p>
          <a:p>
            <a:pPr marL="690876" lvl="1" indent="-345438" algn="just">
              <a:lnSpc>
                <a:spcPts val="4479"/>
              </a:lnSpc>
              <a:buFont typeface="Arial"/>
              <a:buChar char="•"/>
            </a:pP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Đây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là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một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phương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pháp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quản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lý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dự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án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dựa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trên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quy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trình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thiết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kế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tuần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tự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và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liên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tiếp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. </a:t>
            </a:r>
          </a:p>
          <a:p>
            <a:pPr algn="just">
              <a:lnSpc>
                <a:spcPts val="4479"/>
              </a:lnSpc>
            </a:pPr>
            <a:endParaRPr lang="en-US" sz="3199" dirty="0">
              <a:solidFill>
                <a:srgbClr val="FFFFFF"/>
              </a:solidFill>
              <a:latin typeface="Montserrat Bold" panose="00000800000000000000" charset="0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D53A3152-2AAC-196C-5063-59EFF5FC84E0}"/>
              </a:ext>
            </a:extLst>
          </p:cNvPr>
          <p:cNvSpPr txBox="1"/>
          <p:nvPr/>
        </p:nvSpPr>
        <p:spPr>
          <a:xfrm>
            <a:off x="1461017" y="6267341"/>
            <a:ext cx="12562358" cy="2265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79"/>
              </a:lnSpc>
            </a:pPr>
            <a:endParaRPr lang="en-US" sz="3199" dirty="0">
              <a:solidFill>
                <a:srgbClr val="FFFFFF"/>
              </a:solidFill>
              <a:latin typeface="Montserrat Bold" panose="00000800000000000000" charset="0"/>
            </a:endParaRPr>
          </a:p>
          <a:p>
            <a:pPr marL="690876" lvl="1" indent="-345438" algn="just">
              <a:lnSpc>
                <a:spcPts val="4479"/>
              </a:lnSpc>
              <a:buFont typeface="Arial"/>
              <a:buChar char="•"/>
            </a:pP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Các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giai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đoạn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của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dự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án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được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thực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hiện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lần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lượt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và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nối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tiếp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nhau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. Giai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đoạn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sau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chỉ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được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thực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hiện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khi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giai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đoạn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trước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đã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en-US" sz="3199" dirty="0" err="1">
                <a:solidFill>
                  <a:srgbClr val="FFFFFF"/>
                </a:solidFill>
                <a:latin typeface="Montserrat Bold" panose="00000800000000000000" charset="0"/>
              </a:rPr>
              <a:t>kết</a:t>
            </a:r>
            <a:r>
              <a:rPr lang="en-US" sz="3199" dirty="0">
                <a:solidFill>
                  <a:srgbClr val="FFFFFF"/>
                </a:solidFill>
                <a:latin typeface="Montserrat Bold" panose="00000800000000000000" charset="0"/>
              </a:rPr>
              <a:t> </a:t>
            </a:r>
            <a:r>
              <a:rPr lang="vi-VN" sz="3199" dirty="0">
                <a:solidFill>
                  <a:srgbClr val="FFFFFF"/>
                </a:solidFill>
                <a:latin typeface="Montserrat Bold" panose="00000800000000000000" charset="0"/>
              </a:rPr>
              <a:t>thúc.</a:t>
            </a:r>
            <a:endParaRPr lang="en-US" sz="3199" dirty="0">
              <a:solidFill>
                <a:srgbClr val="FFFFFF"/>
              </a:solidFill>
              <a:latin typeface="Montserrat Bold" panose="0000080000000000000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t="7746" b="774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6641975" y="0"/>
            <a:ext cx="6901178" cy="10604645"/>
          </a:xfrm>
          <a:prstGeom prst="rect">
            <a:avLst/>
          </a:prstGeom>
          <a:solidFill>
            <a:srgbClr val="FDFDFB"/>
          </a:solidFill>
        </p:spPr>
      </p:sp>
      <p:sp>
        <p:nvSpPr>
          <p:cNvPr id="4" name="AutoShape 4"/>
          <p:cNvSpPr/>
          <p:nvPr/>
        </p:nvSpPr>
        <p:spPr>
          <a:xfrm>
            <a:off x="1028700" y="1587272"/>
            <a:ext cx="2101215" cy="0"/>
          </a:xfrm>
          <a:prstGeom prst="line">
            <a:avLst/>
          </a:prstGeom>
          <a:ln w="38100" cap="rnd">
            <a:solidFill>
              <a:srgbClr val="FDFDF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028700" y="410351"/>
            <a:ext cx="13547940" cy="862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98"/>
              </a:lnSpc>
            </a:pPr>
            <a:r>
              <a:rPr lang="en-US" sz="6699">
                <a:solidFill>
                  <a:srgbClr val="FDFDFB"/>
                </a:solidFill>
                <a:latin typeface="Oswald Bold"/>
              </a:rPr>
              <a:t>CÁC GIAI ĐOẠN CỦA MÔ HÌNH</a:t>
            </a:r>
          </a:p>
        </p:txBody>
      </p:sp>
      <p:sp>
        <p:nvSpPr>
          <p:cNvPr id="12" name="TextBox 12"/>
          <p:cNvSpPr txBox="1"/>
          <p:nvPr/>
        </p:nvSpPr>
        <p:spPr>
          <a:xfrm rot="5400000">
            <a:off x="12681069" y="4422771"/>
            <a:ext cx="9771097" cy="1441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  <a:spcBef>
                <a:spcPct val="0"/>
              </a:spcBef>
            </a:pPr>
            <a:r>
              <a:rPr lang="en-US" sz="8499">
                <a:solidFill>
                  <a:srgbClr val="F69200"/>
                </a:solidFill>
                <a:latin typeface="Montserrat Extra-Bold"/>
              </a:rPr>
              <a:t>PHẦN 2</a:t>
            </a:r>
          </a:p>
        </p:txBody>
      </p:sp>
      <p:grpSp>
        <p:nvGrpSpPr>
          <p:cNvPr id="43" name="Nhóm 42">
            <a:extLst>
              <a:ext uri="{FF2B5EF4-FFF2-40B4-BE49-F238E27FC236}">
                <a16:creationId xmlns:a16="http://schemas.microsoft.com/office/drawing/2014/main" id="{F2B1350C-0071-B9CA-C2EF-B379017D7A8A}"/>
              </a:ext>
            </a:extLst>
          </p:cNvPr>
          <p:cNvGrpSpPr/>
          <p:nvPr/>
        </p:nvGrpSpPr>
        <p:grpSpPr>
          <a:xfrm>
            <a:off x="998374" y="1728686"/>
            <a:ext cx="14584391" cy="7292833"/>
            <a:chOff x="998374" y="1728686"/>
            <a:chExt cx="14584391" cy="7292833"/>
          </a:xfrm>
        </p:grpSpPr>
        <p:grpSp>
          <p:nvGrpSpPr>
            <p:cNvPr id="5" name="Group 5"/>
            <p:cNvGrpSpPr/>
            <p:nvPr/>
          </p:nvGrpSpPr>
          <p:grpSpPr>
            <a:xfrm>
              <a:off x="3923009" y="2557730"/>
              <a:ext cx="996295" cy="526035"/>
              <a:chOff x="0" y="0"/>
              <a:chExt cx="1328393" cy="701380"/>
            </a:xfrm>
          </p:grpSpPr>
          <p:sp>
            <p:nvSpPr>
              <p:cNvPr id="6" name="AutoShape 6"/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7" name="AutoShape 7"/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8" name="Group 8"/>
            <p:cNvGrpSpPr/>
            <p:nvPr/>
          </p:nvGrpSpPr>
          <p:grpSpPr>
            <a:xfrm>
              <a:off x="998374" y="1728686"/>
              <a:ext cx="3232795" cy="3230758"/>
              <a:chOff x="-7987" y="-143580"/>
              <a:chExt cx="851436" cy="8509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-7987" y="-14358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59"/>
                  </a:lnSpc>
                </a:pPr>
                <a:r>
                  <a:rPr lang="en-US" sz="2399" dirty="0">
                    <a:solidFill>
                      <a:srgbClr val="545454"/>
                    </a:solidFill>
                    <a:latin typeface="Canva Sans Bold Italics"/>
                  </a:rPr>
                  <a:t>Requirement </a:t>
                </a:r>
              </a:p>
              <a:p>
                <a:pPr algn="ctr">
                  <a:lnSpc>
                    <a:spcPts val="3359"/>
                  </a:lnSpc>
                </a:pPr>
                <a:r>
                  <a:rPr lang="en-US" sz="2399" dirty="0">
                    <a:solidFill>
                      <a:srgbClr val="545454"/>
                    </a:solidFill>
                    <a:latin typeface="Canva Sans Bold Italics"/>
                  </a:rPr>
                  <a:t>Analysis</a:t>
                </a:r>
              </a:p>
              <a:p>
                <a:pPr algn="ctr">
                  <a:lnSpc>
                    <a:spcPts val="3079"/>
                  </a:lnSpc>
                  <a:spcBef>
                    <a:spcPct val="0"/>
                  </a:spcBef>
                </a:pPr>
                <a:endParaRPr lang="en-US" sz="23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>
              <a:off x="6174278" y="3367654"/>
              <a:ext cx="996295" cy="526035"/>
              <a:chOff x="0" y="0"/>
              <a:chExt cx="1328393" cy="701380"/>
            </a:xfrm>
          </p:grpSpPr>
          <p:sp>
            <p:nvSpPr>
              <p:cNvPr id="14" name="AutoShape 14"/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15" name="AutoShape 15"/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16" name="Group 16"/>
            <p:cNvGrpSpPr/>
            <p:nvPr/>
          </p:nvGrpSpPr>
          <p:grpSpPr>
            <a:xfrm>
              <a:off x="3298719" y="2530504"/>
              <a:ext cx="3202769" cy="3266923"/>
              <a:chOff x="-79" y="-145715"/>
              <a:chExt cx="843528" cy="860425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-79" y="-14571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99"/>
                  </a:lnSpc>
                </a:pPr>
                <a:r>
                  <a:rPr lang="en-US" sz="2499" dirty="0">
                    <a:solidFill>
                      <a:srgbClr val="545454"/>
                    </a:solidFill>
                    <a:latin typeface="Canva Sans Bold Italics"/>
                  </a:rPr>
                  <a:t>Design</a:t>
                </a:r>
              </a:p>
              <a:p>
                <a:pPr algn="ctr">
                  <a:lnSpc>
                    <a:spcPts val="3499"/>
                  </a:lnSpc>
                  <a:spcBef>
                    <a:spcPct val="0"/>
                  </a:spcBef>
                </a:pPr>
                <a:endParaRPr lang="en-US" sz="24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8444597" y="4177578"/>
              <a:ext cx="996295" cy="526035"/>
              <a:chOff x="0" y="0"/>
              <a:chExt cx="1328393" cy="701380"/>
            </a:xfrm>
          </p:grpSpPr>
          <p:sp>
            <p:nvSpPr>
              <p:cNvPr id="20" name="AutoShape 20"/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1" name="AutoShape 21"/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22" name="Group 22"/>
            <p:cNvGrpSpPr/>
            <p:nvPr/>
          </p:nvGrpSpPr>
          <p:grpSpPr>
            <a:xfrm>
              <a:off x="5499711" y="3264799"/>
              <a:ext cx="3272096" cy="3266923"/>
              <a:chOff x="-18338" y="-165634"/>
              <a:chExt cx="861787" cy="860425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-18338" y="-165634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99"/>
                  </a:lnSpc>
                </a:pPr>
                <a:r>
                  <a:rPr lang="en-US" sz="2499" dirty="0">
                    <a:solidFill>
                      <a:srgbClr val="545454"/>
                    </a:solidFill>
                    <a:latin typeface="Canva Sans Bold Italics"/>
                  </a:rPr>
                  <a:t>Development</a:t>
                </a:r>
              </a:p>
              <a:p>
                <a:pPr algn="ctr">
                  <a:lnSpc>
                    <a:spcPts val="3499"/>
                  </a:lnSpc>
                  <a:spcBef>
                    <a:spcPct val="0"/>
                  </a:spcBef>
                </a:pPr>
                <a:endParaRPr lang="en-US" sz="24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25" name="Group 25"/>
            <p:cNvGrpSpPr/>
            <p:nvPr/>
          </p:nvGrpSpPr>
          <p:grpSpPr>
            <a:xfrm>
              <a:off x="10714917" y="4987502"/>
              <a:ext cx="996295" cy="526035"/>
              <a:chOff x="0" y="0"/>
              <a:chExt cx="1328393" cy="701380"/>
            </a:xfrm>
          </p:grpSpPr>
          <p:sp>
            <p:nvSpPr>
              <p:cNvPr id="26" name="AutoShape 26"/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7" name="AutoShape 27"/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28" name="Group 28"/>
            <p:cNvGrpSpPr/>
            <p:nvPr/>
          </p:nvGrpSpPr>
          <p:grpSpPr>
            <a:xfrm>
              <a:off x="7839658" y="4177580"/>
              <a:ext cx="3202469" cy="3303089"/>
              <a:chOff x="0" y="-138544"/>
              <a:chExt cx="843449" cy="86995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5784" y="-138544"/>
                <a:ext cx="812800" cy="8699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779"/>
                  </a:lnSpc>
                </a:pPr>
                <a:r>
                  <a:rPr lang="en-US" sz="2699" dirty="0">
                    <a:solidFill>
                      <a:srgbClr val="545454"/>
                    </a:solidFill>
                    <a:latin typeface="Canva Sans Bold Italics"/>
                  </a:rPr>
                  <a:t>Test</a:t>
                </a:r>
              </a:p>
              <a:p>
                <a:pPr algn="ctr">
                  <a:lnSpc>
                    <a:spcPts val="3779"/>
                  </a:lnSpc>
                  <a:spcBef>
                    <a:spcPct val="0"/>
                  </a:spcBef>
                </a:pPr>
                <a:endParaRPr lang="en-US" sz="26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>
              <a:off x="12985236" y="5797427"/>
              <a:ext cx="996295" cy="526035"/>
              <a:chOff x="0" y="0"/>
              <a:chExt cx="1328393" cy="701380"/>
            </a:xfrm>
          </p:grpSpPr>
          <p:sp>
            <p:nvSpPr>
              <p:cNvPr id="32" name="AutoShape 32"/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33" name="AutoShape 33"/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34" name="Group 34"/>
            <p:cNvGrpSpPr/>
            <p:nvPr/>
          </p:nvGrpSpPr>
          <p:grpSpPr>
            <a:xfrm>
              <a:off x="10109977" y="4859887"/>
              <a:ext cx="3202469" cy="3303089"/>
              <a:chOff x="0" y="-172155"/>
              <a:chExt cx="843449" cy="869950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0" y="-172155"/>
                <a:ext cx="812800" cy="8699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639"/>
                  </a:lnSpc>
                </a:pPr>
                <a:r>
                  <a:rPr lang="en-US" sz="2599" dirty="0">
                    <a:solidFill>
                      <a:srgbClr val="545454"/>
                    </a:solidFill>
                    <a:latin typeface="Canva Sans Bold Italics"/>
                  </a:rPr>
                  <a:t>Deployment</a:t>
                </a:r>
              </a:p>
              <a:p>
                <a:pPr algn="ctr">
                  <a:lnSpc>
                    <a:spcPts val="3639"/>
                  </a:lnSpc>
                  <a:spcBef>
                    <a:spcPct val="0"/>
                  </a:spcBef>
                </a:pPr>
                <a:endParaRPr lang="en-US" sz="25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>
              <a:off x="12380296" y="5718430"/>
              <a:ext cx="3202469" cy="3303089"/>
              <a:chOff x="0" y="-159350"/>
              <a:chExt cx="843449" cy="86995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0" y="-159350"/>
                <a:ext cx="812800" cy="8699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639"/>
                  </a:lnSpc>
                </a:pPr>
                <a:r>
                  <a:rPr lang="en-US" sz="2599" dirty="0">
                    <a:solidFill>
                      <a:srgbClr val="545454"/>
                    </a:solidFill>
                    <a:latin typeface="Canva Sans Bold Italics"/>
                  </a:rPr>
                  <a:t>Maintenance</a:t>
                </a:r>
              </a:p>
              <a:p>
                <a:pPr algn="ctr">
                  <a:lnSpc>
                    <a:spcPts val="3639"/>
                  </a:lnSpc>
                  <a:spcBef>
                    <a:spcPct val="0"/>
                  </a:spcBef>
                </a:pPr>
                <a:endParaRPr lang="en-US" sz="25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</p:grpSp>
      <p:grpSp>
        <p:nvGrpSpPr>
          <p:cNvPr id="40" name="Group 40"/>
          <p:cNvGrpSpPr/>
          <p:nvPr/>
        </p:nvGrpSpPr>
        <p:grpSpPr>
          <a:xfrm>
            <a:off x="653928" y="3920915"/>
            <a:ext cx="11401351" cy="5413334"/>
            <a:chOff x="0" y="-25299"/>
            <a:chExt cx="15201802" cy="7217779"/>
          </a:xfrm>
        </p:grpSpPr>
        <p:sp>
          <p:nvSpPr>
            <p:cNvPr id="41" name="AutoShape 41"/>
            <p:cNvSpPr/>
            <p:nvPr/>
          </p:nvSpPr>
          <p:spPr>
            <a:xfrm rot="5381756">
              <a:off x="107480" y="2361020"/>
              <a:ext cx="4772637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0" y="4941351"/>
              <a:ext cx="15201802" cy="22511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479"/>
                </a:lnSpc>
              </a:pP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Thu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thập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vào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phân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tích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yêu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cầu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được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ghi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lại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vào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tài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liệu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đặc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tả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yêu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cầu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trong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giai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đoạn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này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.</a:t>
              </a:r>
            </a:p>
            <a:p>
              <a:pPr algn="just">
                <a:lnSpc>
                  <a:spcPts val="4479"/>
                </a:lnSpc>
              </a:pPr>
              <a:endParaRPr lang="en-US" sz="3199" dirty="0">
                <a:solidFill>
                  <a:srgbClr val="FFFFFF"/>
                </a:solidFill>
                <a:latin typeface="Montserrat Bold" panose="00000800000000000000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t="7746" b="774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6641975" y="0"/>
            <a:ext cx="6901178" cy="10604645"/>
          </a:xfrm>
          <a:prstGeom prst="rect">
            <a:avLst/>
          </a:prstGeom>
          <a:solidFill>
            <a:srgbClr val="FDFDFB"/>
          </a:solidFill>
        </p:spPr>
      </p:sp>
      <p:sp>
        <p:nvSpPr>
          <p:cNvPr id="4" name="AutoShape 4"/>
          <p:cNvSpPr/>
          <p:nvPr/>
        </p:nvSpPr>
        <p:spPr>
          <a:xfrm>
            <a:off x="1028700" y="1587272"/>
            <a:ext cx="2101215" cy="0"/>
          </a:xfrm>
          <a:prstGeom prst="line">
            <a:avLst/>
          </a:prstGeom>
          <a:ln w="38100" cap="rnd">
            <a:solidFill>
              <a:srgbClr val="FDFDFB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3923009" y="2557730"/>
            <a:ext cx="996295" cy="526035"/>
            <a:chOff x="0" y="0"/>
            <a:chExt cx="1328393" cy="701380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8" name="Group 8"/>
          <p:cNvGrpSpPr/>
          <p:nvPr/>
        </p:nvGrpSpPr>
        <p:grpSpPr>
          <a:xfrm>
            <a:off x="1028700" y="1728177"/>
            <a:ext cx="3202469" cy="3230758"/>
            <a:chOff x="0" y="-143714"/>
            <a:chExt cx="843449" cy="8509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15324" y="-143714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dirty="0">
                  <a:solidFill>
                    <a:srgbClr val="545454"/>
                  </a:solidFill>
                  <a:latin typeface="Canva Sans Bold Italics"/>
                </a:rPr>
                <a:t>Requirement </a:t>
              </a:r>
            </a:p>
            <a:p>
              <a:pPr algn="ctr">
                <a:lnSpc>
                  <a:spcPts val="3359"/>
                </a:lnSpc>
              </a:pPr>
              <a:r>
                <a:rPr lang="en-US" sz="2399" dirty="0">
                  <a:solidFill>
                    <a:srgbClr val="545454"/>
                  </a:solidFill>
                  <a:latin typeface="Canva Sans Bold Italics"/>
                </a:rPr>
                <a:t>Analysis</a:t>
              </a:r>
            </a:p>
            <a:p>
              <a:pPr algn="ctr">
                <a:lnSpc>
                  <a:spcPts val="3079"/>
                </a:lnSpc>
                <a:spcBef>
                  <a:spcPct val="0"/>
                </a:spcBef>
              </a:pPr>
              <a:endParaRPr lang="en-US" sz="23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28700" y="410351"/>
            <a:ext cx="13547940" cy="862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98"/>
              </a:lnSpc>
            </a:pPr>
            <a:r>
              <a:rPr lang="en-US" sz="6699">
                <a:solidFill>
                  <a:srgbClr val="FDFDFB"/>
                </a:solidFill>
                <a:latin typeface="Oswald Bold"/>
              </a:rPr>
              <a:t>CÁC GIAI ĐOẠN CỦA MÔ HÌNH</a:t>
            </a:r>
          </a:p>
        </p:txBody>
      </p:sp>
      <p:sp>
        <p:nvSpPr>
          <p:cNvPr id="12" name="TextBox 12"/>
          <p:cNvSpPr txBox="1"/>
          <p:nvPr/>
        </p:nvSpPr>
        <p:spPr>
          <a:xfrm rot="5400000">
            <a:off x="12681069" y="4422771"/>
            <a:ext cx="9771097" cy="1441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  <a:spcBef>
                <a:spcPct val="0"/>
              </a:spcBef>
            </a:pPr>
            <a:r>
              <a:rPr lang="en-US" sz="8499">
                <a:solidFill>
                  <a:srgbClr val="F69200"/>
                </a:solidFill>
                <a:latin typeface="Montserrat Extra-Bold"/>
              </a:rPr>
              <a:t>PHẦN 2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6174278" y="3367654"/>
            <a:ext cx="996295" cy="526035"/>
            <a:chOff x="0" y="0"/>
            <a:chExt cx="1328393" cy="701380"/>
          </a:xfrm>
        </p:grpSpPr>
        <p:sp>
          <p:nvSpPr>
            <p:cNvPr id="14" name="AutoShape 14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5" name="AutoShape 15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16" name="Group 16"/>
          <p:cNvGrpSpPr/>
          <p:nvPr/>
        </p:nvGrpSpPr>
        <p:grpSpPr>
          <a:xfrm>
            <a:off x="3299019" y="2542050"/>
            <a:ext cx="3202469" cy="3266923"/>
            <a:chOff x="0" y="-142674"/>
            <a:chExt cx="843449" cy="86042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7191" y="-142674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 dirty="0">
                  <a:solidFill>
                    <a:srgbClr val="545454"/>
                  </a:solidFill>
                  <a:latin typeface="Canva Sans Bold Italics"/>
                </a:rPr>
                <a:t>Design</a:t>
              </a:r>
            </a:p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endParaRPr lang="en-US" sz="24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8444597" y="4177578"/>
            <a:ext cx="996295" cy="526035"/>
            <a:chOff x="0" y="0"/>
            <a:chExt cx="1328393" cy="701380"/>
          </a:xfrm>
        </p:grpSpPr>
        <p:sp>
          <p:nvSpPr>
            <p:cNvPr id="20" name="AutoShape 20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1" name="AutoShape 21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22" name="Group 22"/>
          <p:cNvGrpSpPr/>
          <p:nvPr/>
        </p:nvGrpSpPr>
        <p:grpSpPr>
          <a:xfrm>
            <a:off x="5472882" y="3289805"/>
            <a:ext cx="3298925" cy="3266923"/>
            <a:chOff x="-25404" y="-159048"/>
            <a:chExt cx="868853" cy="860425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-25404" y="-159048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 dirty="0">
                  <a:solidFill>
                    <a:srgbClr val="545454"/>
                  </a:solidFill>
                  <a:latin typeface="Canva Sans Bold Italics"/>
                </a:rPr>
                <a:t>Development</a:t>
              </a:r>
            </a:p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endParaRPr lang="en-US" sz="24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0714917" y="4987502"/>
            <a:ext cx="996295" cy="526035"/>
            <a:chOff x="0" y="0"/>
            <a:chExt cx="1328393" cy="701380"/>
          </a:xfrm>
        </p:grpSpPr>
        <p:sp>
          <p:nvSpPr>
            <p:cNvPr id="26" name="AutoShape 26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7" name="AutoShape 27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28" name="Group 28"/>
          <p:cNvGrpSpPr/>
          <p:nvPr/>
        </p:nvGrpSpPr>
        <p:grpSpPr>
          <a:xfrm>
            <a:off x="7839658" y="4137800"/>
            <a:ext cx="3202469" cy="3303089"/>
            <a:chOff x="0" y="-149021"/>
            <a:chExt cx="843449" cy="86995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30" name="TextBox 30"/>
            <p:cNvSpPr txBox="1"/>
            <p:nvPr/>
          </p:nvSpPr>
          <p:spPr>
            <a:xfrm>
              <a:off x="4093" y="-149021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</a:pPr>
              <a:r>
                <a:rPr lang="en-US" sz="2699" dirty="0">
                  <a:solidFill>
                    <a:srgbClr val="545454"/>
                  </a:solidFill>
                  <a:latin typeface="Canva Sans Bold Italics"/>
                </a:rPr>
                <a:t>Test</a:t>
              </a:r>
            </a:p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endParaRPr lang="en-US" sz="26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2985236" y="5797427"/>
            <a:ext cx="996295" cy="526035"/>
            <a:chOff x="0" y="0"/>
            <a:chExt cx="1328393" cy="701380"/>
          </a:xfrm>
        </p:grpSpPr>
        <p:sp>
          <p:nvSpPr>
            <p:cNvPr id="32" name="AutoShape 32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3" name="AutoShape 33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34" name="Group 34"/>
          <p:cNvGrpSpPr/>
          <p:nvPr/>
        </p:nvGrpSpPr>
        <p:grpSpPr>
          <a:xfrm>
            <a:off x="10085290" y="4894344"/>
            <a:ext cx="3227156" cy="3303089"/>
            <a:chOff x="-6502" y="-163080"/>
            <a:chExt cx="849951" cy="86995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-6502" y="-16308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r>
                <a:rPr lang="en-US" sz="2599" dirty="0">
                  <a:solidFill>
                    <a:srgbClr val="545454"/>
                  </a:solidFill>
                  <a:latin typeface="Canva Sans Bold Italics"/>
                </a:rPr>
                <a:t>Deployment</a:t>
              </a:r>
            </a:p>
            <a:p>
              <a:pPr algn="ctr">
                <a:lnSpc>
                  <a:spcPts val="3639"/>
                </a:lnSpc>
                <a:spcBef>
                  <a:spcPct val="0"/>
                </a:spcBef>
              </a:pPr>
              <a:endParaRPr lang="en-US" sz="25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12380296" y="5737327"/>
            <a:ext cx="3205503" cy="3303089"/>
            <a:chOff x="0" y="-154373"/>
            <a:chExt cx="844248" cy="86995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39" name="TextBox 39"/>
            <p:cNvSpPr txBox="1"/>
            <p:nvPr/>
          </p:nvSpPr>
          <p:spPr>
            <a:xfrm>
              <a:off x="31448" y="-154373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r>
                <a:rPr lang="en-US" sz="2599" dirty="0">
                  <a:solidFill>
                    <a:srgbClr val="545454"/>
                  </a:solidFill>
                  <a:latin typeface="Canva Sans Bold Italics"/>
                </a:rPr>
                <a:t>Maintenance</a:t>
              </a:r>
            </a:p>
            <a:p>
              <a:pPr algn="ctr">
                <a:lnSpc>
                  <a:spcPts val="3639"/>
                </a:lnSpc>
                <a:spcBef>
                  <a:spcPct val="0"/>
                </a:spcBef>
              </a:pPr>
              <a:endParaRPr lang="en-US" sz="25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3071132" y="4684640"/>
            <a:ext cx="11401351" cy="5413334"/>
            <a:chOff x="0" y="-25299"/>
            <a:chExt cx="15201802" cy="7217779"/>
          </a:xfrm>
        </p:grpSpPr>
        <p:sp>
          <p:nvSpPr>
            <p:cNvPr id="41" name="AutoShape 41"/>
            <p:cNvSpPr/>
            <p:nvPr/>
          </p:nvSpPr>
          <p:spPr>
            <a:xfrm rot="5381756">
              <a:off x="107480" y="2361020"/>
              <a:ext cx="4772637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0" y="4941351"/>
              <a:ext cx="15201802" cy="22511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479"/>
                </a:lnSpc>
              </a:pP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Phân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tích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thiết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kế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hệ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thống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phần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mềm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,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xác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định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kiến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trúc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hệ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thống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tổng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thể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của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phần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3199" dirty="0" err="1">
                  <a:solidFill>
                    <a:srgbClr val="FFFFFF"/>
                  </a:solidFill>
                  <a:latin typeface="Montserrat Bold" panose="00000800000000000000" charset="0"/>
                </a:rPr>
                <a:t>mềm</a:t>
              </a:r>
              <a:r>
                <a:rPr lang="en-US" sz="3199" dirty="0">
                  <a:solidFill>
                    <a:srgbClr val="FFFFFF"/>
                  </a:solidFill>
                  <a:latin typeface="Montserrat Bold" panose="00000800000000000000" charset="0"/>
                </a:rPr>
                <a:t>.</a:t>
              </a:r>
            </a:p>
            <a:p>
              <a:pPr algn="just">
                <a:lnSpc>
                  <a:spcPts val="4479"/>
                </a:lnSpc>
              </a:pPr>
              <a:endParaRPr lang="en-US" sz="3199" dirty="0">
                <a:solidFill>
                  <a:srgbClr val="FFFFFF"/>
                </a:solidFill>
                <a:latin typeface="Montserrat Bold" panose="00000800000000000000" charset="0"/>
              </a:endParaRPr>
            </a:p>
          </p:txBody>
        </p:sp>
      </p:grpSp>
      <p:grpSp>
        <p:nvGrpSpPr>
          <p:cNvPr id="43" name="Nhóm 42">
            <a:extLst>
              <a:ext uri="{FF2B5EF4-FFF2-40B4-BE49-F238E27FC236}">
                <a16:creationId xmlns:a16="http://schemas.microsoft.com/office/drawing/2014/main" id="{B310A5DD-595E-ED37-078C-D24436C22CB5}"/>
              </a:ext>
            </a:extLst>
          </p:cNvPr>
          <p:cNvGrpSpPr/>
          <p:nvPr/>
        </p:nvGrpSpPr>
        <p:grpSpPr>
          <a:xfrm>
            <a:off x="998374" y="1728686"/>
            <a:ext cx="14584391" cy="7292833"/>
            <a:chOff x="998374" y="1728686"/>
            <a:chExt cx="14584391" cy="7292833"/>
          </a:xfrm>
        </p:grpSpPr>
        <p:grpSp>
          <p:nvGrpSpPr>
            <p:cNvPr id="44" name="Group 5">
              <a:extLst>
                <a:ext uri="{FF2B5EF4-FFF2-40B4-BE49-F238E27FC236}">
                  <a16:creationId xmlns:a16="http://schemas.microsoft.com/office/drawing/2014/main" id="{B4AB8853-7BA7-FE0A-F6D5-75CBC1C1CFA9}"/>
                </a:ext>
              </a:extLst>
            </p:cNvPr>
            <p:cNvGrpSpPr/>
            <p:nvPr/>
          </p:nvGrpSpPr>
          <p:grpSpPr>
            <a:xfrm>
              <a:off x="3923009" y="2557730"/>
              <a:ext cx="996295" cy="526035"/>
              <a:chOff x="0" y="0"/>
              <a:chExt cx="1328393" cy="701380"/>
            </a:xfrm>
          </p:grpSpPr>
          <p:sp>
            <p:nvSpPr>
              <p:cNvPr id="75" name="AutoShape 6">
                <a:extLst>
                  <a:ext uri="{FF2B5EF4-FFF2-40B4-BE49-F238E27FC236}">
                    <a16:creationId xmlns:a16="http://schemas.microsoft.com/office/drawing/2014/main" id="{21D2994F-D666-F14D-C5E3-883950FB393B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76" name="AutoShape 7">
                <a:extLst>
                  <a:ext uri="{FF2B5EF4-FFF2-40B4-BE49-F238E27FC236}">
                    <a16:creationId xmlns:a16="http://schemas.microsoft.com/office/drawing/2014/main" id="{4A74DD8D-033E-7879-93EE-562B3EB5236F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45" name="Group 8">
              <a:extLst>
                <a:ext uri="{FF2B5EF4-FFF2-40B4-BE49-F238E27FC236}">
                  <a16:creationId xmlns:a16="http://schemas.microsoft.com/office/drawing/2014/main" id="{AA970936-E67F-D7E9-0170-44243B21C32E}"/>
                </a:ext>
              </a:extLst>
            </p:cNvPr>
            <p:cNvGrpSpPr/>
            <p:nvPr/>
          </p:nvGrpSpPr>
          <p:grpSpPr>
            <a:xfrm>
              <a:off x="998374" y="1728686"/>
              <a:ext cx="3232795" cy="3230758"/>
              <a:chOff x="-7987" y="-143580"/>
              <a:chExt cx="851436" cy="850900"/>
            </a:xfrm>
          </p:grpSpPr>
          <p:sp>
            <p:nvSpPr>
              <p:cNvPr id="73" name="Freeform 9">
                <a:extLst>
                  <a:ext uri="{FF2B5EF4-FFF2-40B4-BE49-F238E27FC236}">
                    <a16:creationId xmlns:a16="http://schemas.microsoft.com/office/drawing/2014/main" id="{029D5BBA-9DA4-C125-32A3-C424A8FEC632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74" name="TextBox 10">
                <a:extLst>
                  <a:ext uri="{FF2B5EF4-FFF2-40B4-BE49-F238E27FC236}">
                    <a16:creationId xmlns:a16="http://schemas.microsoft.com/office/drawing/2014/main" id="{53DA3928-5909-E9B8-F123-92854FCF31E3}"/>
                  </a:ext>
                </a:extLst>
              </p:cNvPr>
              <p:cNvSpPr txBox="1"/>
              <p:nvPr/>
            </p:nvSpPr>
            <p:spPr>
              <a:xfrm>
                <a:off x="-7987" y="-14358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59"/>
                  </a:lnSpc>
                </a:pPr>
                <a:r>
                  <a:rPr lang="en-US" sz="2399" dirty="0">
                    <a:solidFill>
                      <a:srgbClr val="545454"/>
                    </a:solidFill>
                    <a:latin typeface="Canva Sans Bold Italics"/>
                  </a:rPr>
                  <a:t>Requirement </a:t>
                </a:r>
              </a:p>
              <a:p>
                <a:pPr algn="ctr">
                  <a:lnSpc>
                    <a:spcPts val="3359"/>
                  </a:lnSpc>
                </a:pPr>
                <a:r>
                  <a:rPr lang="en-US" sz="2399" dirty="0">
                    <a:solidFill>
                      <a:srgbClr val="545454"/>
                    </a:solidFill>
                    <a:latin typeface="Canva Sans Bold Italics"/>
                  </a:rPr>
                  <a:t>Analysis</a:t>
                </a:r>
              </a:p>
              <a:p>
                <a:pPr algn="ctr">
                  <a:lnSpc>
                    <a:spcPts val="3079"/>
                  </a:lnSpc>
                  <a:spcBef>
                    <a:spcPct val="0"/>
                  </a:spcBef>
                </a:pPr>
                <a:endParaRPr lang="en-US" sz="23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46" name="Group 13">
              <a:extLst>
                <a:ext uri="{FF2B5EF4-FFF2-40B4-BE49-F238E27FC236}">
                  <a16:creationId xmlns:a16="http://schemas.microsoft.com/office/drawing/2014/main" id="{491A71CF-857A-8C8A-81FC-228DECF39BEB}"/>
                </a:ext>
              </a:extLst>
            </p:cNvPr>
            <p:cNvGrpSpPr/>
            <p:nvPr/>
          </p:nvGrpSpPr>
          <p:grpSpPr>
            <a:xfrm>
              <a:off x="6174278" y="3367654"/>
              <a:ext cx="996295" cy="526035"/>
              <a:chOff x="0" y="0"/>
              <a:chExt cx="1328393" cy="701380"/>
            </a:xfrm>
          </p:grpSpPr>
          <p:sp>
            <p:nvSpPr>
              <p:cNvPr id="71" name="AutoShape 14">
                <a:extLst>
                  <a:ext uri="{FF2B5EF4-FFF2-40B4-BE49-F238E27FC236}">
                    <a16:creationId xmlns:a16="http://schemas.microsoft.com/office/drawing/2014/main" id="{E9F9D407-4421-3A00-247E-42B87734E634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72" name="AutoShape 15">
                <a:extLst>
                  <a:ext uri="{FF2B5EF4-FFF2-40B4-BE49-F238E27FC236}">
                    <a16:creationId xmlns:a16="http://schemas.microsoft.com/office/drawing/2014/main" id="{56C74387-B5B6-3328-9422-FC62EADA2D90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47" name="Group 16">
              <a:extLst>
                <a:ext uri="{FF2B5EF4-FFF2-40B4-BE49-F238E27FC236}">
                  <a16:creationId xmlns:a16="http://schemas.microsoft.com/office/drawing/2014/main" id="{FD2FD8AD-4A5E-8E57-8569-4A3563AAE0A4}"/>
                </a:ext>
              </a:extLst>
            </p:cNvPr>
            <p:cNvGrpSpPr/>
            <p:nvPr/>
          </p:nvGrpSpPr>
          <p:grpSpPr>
            <a:xfrm>
              <a:off x="3298719" y="2530504"/>
              <a:ext cx="3202769" cy="3266923"/>
              <a:chOff x="-79" y="-145715"/>
              <a:chExt cx="843528" cy="860425"/>
            </a:xfrm>
          </p:grpSpPr>
          <p:sp>
            <p:nvSpPr>
              <p:cNvPr id="69" name="Freeform 17">
                <a:extLst>
                  <a:ext uri="{FF2B5EF4-FFF2-40B4-BE49-F238E27FC236}">
                    <a16:creationId xmlns:a16="http://schemas.microsoft.com/office/drawing/2014/main" id="{C7B9C210-B53B-C0AE-3B46-5773C0207D3E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70" name="TextBox 18">
                <a:extLst>
                  <a:ext uri="{FF2B5EF4-FFF2-40B4-BE49-F238E27FC236}">
                    <a16:creationId xmlns:a16="http://schemas.microsoft.com/office/drawing/2014/main" id="{E37A168F-B37B-03BE-662D-E99E3F19FF11}"/>
                  </a:ext>
                </a:extLst>
              </p:cNvPr>
              <p:cNvSpPr txBox="1"/>
              <p:nvPr/>
            </p:nvSpPr>
            <p:spPr>
              <a:xfrm>
                <a:off x="-79" y="-14571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99"/>
                  </a:lnSpc>
                </a:pPr>
                <a:r>
                  <a:rPr lang="en-US" sz="2499" dirty="0">
                    <a:solidFill>
                      <a:srgbClr val="545454"/>
                    </a:solidFill>
                    <a:latin typeface="Canva Sans Bold Italics"/>
                  </a:rPr>
                  <a:t>Design</a:t>
                </a:r>
              </a:p>
              <a:p>
                <a:pPr algn="ctr">
                  <a:lnSpc>
                    <a:spcPts val="3499"/>
                  </a:lnSpc>
                  <a:spcBef>
                    <a:spcPct val="0"/>
                  </a:spcBef>
                </a:pPr>
                <a:endParaRPr lang="en-US" sz="24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48" name="Group 19">
              <a:extLst>
                <a:ext uri="{FF2B5EF4-FFF2-40B4-BE49-F238E27FC236}">
                  <a16:creationId xmlns:a16="http://schemas.microsoft.com/office/drawing/2014/main" id="{34EEE8AF-CCCA-0054-A47E-325770F2EBD0}"/>
                </a:ext>
              </a:extLst>
            </p:cNvPr>
            <p:cNvGrpSpPr/>
            <p:nvPr/>
          </p:nvGrpSpPr>
          <p:grpSpPr>
            <a:xfrm>
              <a:off x="8444597" y="4177578"/>
              <a:ext cx="996295" cy="526035"/>
              <a:chOff x="0" y="0"/>
              <a:chExt cx="1328393" cy="701380"/>
            </a:xfrm>
          </p:grpSpPr>
          <p:sp>
            <p:nvSpPr>
              <p:cNvPr id="67" name="AutoShape 20">
                <a:extLst>
                  <a:ext uri="{FF2B5EF4-FFF2-40B4-BE49-F238E27FC236}">
                    <a16:creationId xmlns:a16="http://schemas.microsoft.com/office/drawing/2014/main" id="{4AE15E6C-0C0F-C202-2D16-6A16B132F688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68" name="AutoShape 21">
                <a:extLst>
                  <a:ext uri="{FF2B5EF4-FFF2-40B4-BE49-F238E27FC236}">
                    <a16:creationId xmlns:a16="http://schemas.microsoft.com/office/drawing/2014/main" id="{9EED12AE-7F07-6BE8-E307-E5AC1066A0DE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49" name="Group 22">
              <a:extLst>
                <a:ext uri="{FF2B5EF4-FFF2-40B4-BE49-F238E27FC236}">
                  <a16:creationId xmlns:a16="http://schemas.microsoft.com/office/drawing/2014/main" id="{317C3AB9-A301-DF2C-2189-4F1F2761FEF8}"/>
                </a:ext>
              </a:extLst>
            </p:cNvPr>
            <p:cNvGrpSpPr/>
            <p:nvPr/>
          </p:nvGrpSpPr>
          <p:grpSpPr>
            <a:xfrm>
              <a:off x="5499711" y="3264799"/>
              <a:ext cx="3272096" cy="3266923"/>
              <a:chOff x="-18338" y="-165634"/>
              <a:chExt cx="861787" cy="860425"/>
            </a:xfrm>
          </p:grpSpPr>
          <p:sp>
            <p:nvSpPr>
              <p:cNvPr id="65" name="Freeform 23">
                <a:extLst>
                  <a:ext uri="{FF2B5EF4-FFF2-40B4-BE49-F238E27FC236}">
                    <a16:creationId xmlns:a16="http://schemas.microsoft.com/office/drawing/2014/main" id="{56AB2A8E-5572-12D9-8881-6BD2EE10947A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66" name="TextBox 24">
                <a:extLst>
                  <a:ext uri="{FF2B5EF4-FFF2-40B4-BE49-F238E27FC236}">
                    <a16:creationId xmlns:a16="http://schemas.microsoft.com/office/drawing/2014/main" id="{EC5B81CA-A315-3683-A9C8-68A70C31FFA3}"/>
                  </a:ext>
                </a:extLst>
              </p:cNvPr>
              <p:cNvSpPr txBox="1"/>
              <p:nvPr/>
            </p:nvSpPr>
            <p:spPr>
              <a:xfrm>
                <a:off x="-18338" y="-165634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99"/>
                  </a:lnSpc>
                </a:pPr>
                <a:r>
                  <a:rPr lang="en-US" sz="2499" dirty="0">
                    <a:solidFill>
                      <a:srgbClr val="545454"/>
                    </a:solidFill>
                    <a:latin typeface="Canva Sans Bold Italics"/>
                  </a:rPr>
                  <a:t>Development</a:t>
                </a:r>
              </a:p>
              <a:p>
                <a:pPr algn="ctr">
                  <a:lnSpc>
                    <a:spcPts val="3499"/>
                  </a:lnSpc>
                  <a:spcBef>
                    <a:spcPct val="0"/>
                  </a:spcBef>
                </a:pPr>
                <a:endParaRPr lang="en-US" sz="24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50" name="Group 25">
              <a:extLst>
                <a:ext uri="{FF2B5EF4-FFF2-40B4-BE49-F238E27FC236}">
                  <a16:creationId xmlns:a16="http://schemas.microsoft.com/office/drawing/2014/main" id="{8268D2C0-E9DD-C38B-DDB4-5D5ADE2B0078}"/>
                </a:ext>
              </a:extLst>
            </p:cNvPr>
            <p:cNvGrpSpPr/>
            <p:nvPr/>
          </p:nvGrpSpPr>
          <p:grpSpPr>
            <a:xfrm>
              <a:off x="10714917" y="4987502"/>
              <a:ext cx="996295" cy="526035"/>
              <a:chOff x="0" y="0"/>
              <a:chExt cx="1328393" cy="701380"/>
            </a:xfrm>
          </p:grpSpPr>
          <p:sp>
            <p:nvSpPr>
              <p:cNvPr id="63" name="AutoShape 26">
                <a:extLst>
                  <a:ext uri="{FF2B5EF4-FFF2-40B4-BE49-F238E27FC236}">
                    <a16:creationId xmlns:a16="http://schemas.microsoft.com/office/drawing/2014/main" id="{17958779-0947-9761-19C7-4141A95D5161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64" name="AutoShape 27">
                <a:extLst>
                  <a:ext uri="{FF2B5EF4-FFF2-40B4-BE49-F238E27FC236}">
                    <a16:creationId xmlns:a16="http://schemas.microsoft.com/office/drawing/2014/main" id="{6896834A-363A-10D8-01D4-EF15295B668A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51" name="Group 28">
              <a:extLst>
                <a:ext uri="{FF2B5EF4-FFF2-40B4-BE49-F238E27FC236}">
                  <a16:creationId xmlns:a16="http://schemas.microsoft.com/office/drawing/2014/main" id="{879925DE-95FD-21CC-F6F2-AEB7EFC3C046}"/>
                </a:ext>
              </a:extLst>
            </p:cNvPr>
            <p:cNvGrpSpPr/>
            <p:nvPr/>
          </p:nvGrpSpPr>
          <p:grpSpPr>
            <a:xfrm>
              <a:off x="7839658" y="4177580"/>
              <a:ext cx="3202469" cy="3303089"/>
              <a:chOff x="0" y="-138544"/>
              <a:chExt cx="843449" cy="869950"/>
            </a:xfrm>
          </p:grpSpPr>
          <p:sp>
            <p:nvSpPr>
              <p:cNvPr id="61" name="Freeform 29">
                <a:extLst>
                  <a:ext uri="{FF2B5EF4-FFF2-40B4-BE49-F238E27FC236}">
                    <a16:creationId xmlns:a16="http://schemas.microsoft.com/office/drawing/2014/main" id="{929D2BB5-E6BB-FBD2-AD84-1B439337E2CC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62" name="TextBox 30">
                <a:extLst>
                  <a:ext uri="{FF2B5EF4-FFF2-40B4-BE49-F238E27FC236}">
                    <a16:creationId xmlns:a16="http://schemas.microsoft.com/office/drawing/2014/main" id="{1F949AE3-4577-3F9D-F27A-EAC355F9BE9F}"/>
                  </a:ext>
                </a:extLst>
              </p:cNvPr>
              <p:cNvSpPr txBox="1"/>
              <p:nvPr/>
            </p:nvSpPr>
            <p:spPr>
              <a:xfrm>
                <a:off x="5784" y="-138544"/>
                <a:ext cx="812800" cy="8699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779"/>
                  </a:lnSpc>
                </a:pPr>
                <a:r>
                  <a:rPr lang="en-US" sz="2699" dirty="0">
                    <a:solidFill>
                      <a:srgbClr val="545454"/>
                    </a:solidFill>
                    <a:latin typeface="Canva Sans Bold Italics"/>
                  </a:rPr>
                  <a:t>Test</a:t>
                </a:r>
              </a:p>
              <a:p>
                <a:pPr algn="ctr">
                  <a:lnSpc>
                    <a:spcPts val="3779"/>
                  </a:lnSpc>
                  <a:spcBef>
                    <a:spcPct val="0"/>
                  </a:spcBef>
                </a:pPr>
                <a:endParaRPr lang="en-US" sz="26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52" name="Group 31">
              <a:extLst>
                <a:ext uri="{FF2B5EF4-FFF2-40B4-BE49-F238E27FC236}">
                  <a16:creationId xmlns:a16="http://schemas.microsoft.com/office/drawing/2014/main" id="{16CC866E-5B41-7CFA-823F-9C619A035828}"/>
                </a:ext>
              </a:extLst>
            </p:cNvPr>
            <p:cNvGrpSpPr/>
            <p:nvPr/>
          </p:nvGrpSpPr>
          <p:grpSpPr>
            <a:xfrm>
              <a:off x="12985236" y="5797427"/>
              <a:ext cx="996295" cy="526035"/>
              <a:chOff x="0" y="0"/>
              <a:chExt cx="1328393" cy="701380"/>
            </a:xfrm>
          </p:grpSpPr>
          <p:sp>
            <p:nvSpPr>
              <p:cNvPr id="59" name="AutoShape 32">
                <a:extLst>
                  <a:ext uri="{FF2B5EF4-FFF2-40B4-BE49-F238E27FC236}">
                    <a16:creationId xmlns:a16="http://schemas.microsoft.com/office/drawing/2014/main" id="{4FD71B39-AC37-74E2-98E5-7E13AF0AAA70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60" name="AutoShape 33">
                <a:extLst>
                  <a:ext uri="{FF2B5EF4-FFF2-40B4-BE49-F238E27FC236}">
                    <a16:creationId xmlns:a16="http://schemas.microsoft.com/office/drawing/2014/main" id="{C4A5C53A-6C81-969E-7E9B-BAFFF4DF00C3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53" name="Group 34">
              <a:extLst>
                <a:ext uri="{FF2B5EF4-FFF2-40B4-BE49-F238E27FC236}">
                  <a16:creationId xmlns:a16="http://schemas.microsoft.com/office/drawing/2014/main" id="{1CE8543A-69EC-4BDA-0B2B-C0E599F8B269}"/>
                </a:ext>
              </a:extLst>
            </p:cNvPr>
            <p:cNvGrpSpPr/>
            <p:nvPr/>
          </p:nvGrpSpPr>
          <p:grpSpPr>
            <a:xfrm>
              <a:off x="10109977" y="4859887"/>
              <a:ext cx="3202469" cy="3303089"/>
              <a:chOff x="0" y="-172155"/>
              <a:chExt cx="843449" cy="869950"/>
            </a:xfrm>
          </p:grpSpPr>
          <p:sp>
            <p:nvSpPr>
              <p:cNvPr id="57" name="Freeform 35">
                <a:extLst>
                  <a:ext uri="{FF2B5EF4-FFF2-40B4-BE49-F238E27FC236}">
                    <a16:creationId xmlns:a16="http://schemas.microsoft.com/office/drawing/2014/main" id="{04453F95-625F-6E3D-18EB-905B4AEFFB48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58" name="TextBox 36">
                <a:extLst>
                  <a:ext uri="{FF2B5EF4-FFF2-40B4-BE49-F238E27FC236}">
                    <a16:creationId xmlns:a16="http://schemas.microsoft.com/office/drawing/2014/main" id="{94CADD50-FBA0-7897-4355-5029519AF828}"/>
                  </a:ext>
                </a:extLst>
              </p:cNvPr>
              <p:cNvSpPr txBox="1"/>
              <p:nvPr/>
            </p:nvSpPr>
            <p:spPr>
              <a:xfrm>
                <a:off x="0" y="-172155"/>
                <a:ext cx="812800" cy="8699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639"/>
                  </a:lnSpc>
                </a:pPr>
                <a:r>
                  <a:rPr lang="en-US" sz="2599" dirty="0">
                    <a:solidFill>
                      <a:srgbClr val="545454"/>
                    </a:solidFill>
                    <a:latin typeface="Canva Sans Bold Italics"/>
                  </a:rPr>
                  <a:t>Deployment</a:t>
                </a:r>
              </a:p>
              <a:p>
                <a:pPr algn="ctr">
                  <a:lnSpc>
                    <a:spcPts val="3639"/>
                  </a:lnSpc>
                  <a:spcBef>
                    <a:spcPct val="0"/>
                  </a:spcBef>
                </a:pPr>
                <a:endParaRPr lang="en-US" sz="25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54" name="Group 37">
              <a:extLst>
                <a:ext uri="{FF2B5EF4-FFF2-40B4-BE49-F238E27FC236}">
                  <a16:creationId xmlns:a16="http://schemas.microsoft.com/office/drawing/2014/main" id="{68A0FB37-1C14-EB46-1D32-AB95597B985A}"/>
                </a:ext>
              </a:extLst>
            </p:cNvPr>
            <p:cNvGrpSpPr/>
            <p:nvPr/>
          </p:nvGrpSpPr>
          <p:grpSpPr>
            <a:xfrm>
              <a:off x="12380296" y="5718430"/>
              <a:ext cx="3202469" cy="3303089"/>
              <a:chOff x="0" y="-159350"/>
              <a:chExt cx="843449" cy="869950"/>
            </a:xfrm>
          </p:grpSpPr>
          <p:sp>
            <p:nvSpPr>
              <p:cNvPr id="55" name="Freeform 38">
                <a:extLst>
                  <a:ext uri="{FF2B5EF4-FFF2-40B4-BE49-F238E27FC236}">
                    <a16:creationId xmlns:a16="http://schemas.microsoft.com/office/drawing/2014/main" id="{CF8D75B0-3C1E-7FA9-6442-FB9127D30FC8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56" name="TextBox 39">
                <a:extLst>
                  <a:ext uri="{FF2B5EF4-FFF2-40B4-BE49-F238E27FC236}">
                    <a16:creationId xmlns:a16="http://schemas.microsoft.com/office/drawing/2014/main" id="{6BCF3061-46ED-9219-3486-E1E24C92F2D5}"/>
                  </a:ext>
                </a:extLst>
              </p:cNvPr>
              <p:cNvSpPr txBox="1"/>
              <p:nvPr/>
            </p:nvSpPr>
            <p:spPr>
              <a:xfrm>
                <a:off x="0" y="-159350"/>
                <a:ext cx="812800" cy="8699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639"/>
                  </a:lnSpc>
                </a:pPr>
                <a:r>
                  <a:rPr lang="en-US" sz="2599" dirty="0">
                    <a:solidFill>
                      <a:srgbClr val="545454"/>
                    </a:solidFill>
                    <a:latin typeface="Canva Sans Bold Italics"/>
                  </a:rPr>
                  <a:t>Maintenance</a:t>
                </a:r>
              </a:p>
              <a:p>
                <a:pPr algn="ctr">
                  <a:lnSpc>
                    <a:spcPts val="3639"/>
                  </a:lnSpc>
                  <a:spcBef>
                    <a:spcPct val="0"/>
                  </a:spcBef>
                </a:pPr>
                <a:endParaRPr lang="en-US" sz="25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t="7746" b="774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6641975" y="0"/>
            <a:ext cx="6901178" cy="10604645"/>
          </a:xfrm>
          <a:prstGeom prst="rect">
            <a:avLst/>
          </a:prstGeom>
          <a:solidFill>
            <a:srgbClr val="FDFDFB"/>
          </a:solidFill>
        </p:spPr>
      </p:sp>
      <p:sp>
        <p:nvSpPr>
          <p:cNvPr id="4" name="AutoShape 4"/>
          <p:cNvSpPr/>
          <p:nvPr/>
        </p:nvSpPr>
        <p:spPr>
          <a:xfrm>
            <a:off x="1028700" y="1587272"/>
            <a:ext cx="2101215" cy="0"/>
          </a:xfrm>
          <a:prstGeom prst="line">
            <a:avLst/>
          </a:prstGeom>
          <a:ln w="38100" cap="rnd">
            <a:solidFill>
              <a:srgbClr val="FDFDFB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3923009" y="2557730"/>
            <a:ext cx="996295" cy="526035"/>
            <a:chOff x="0" y="0"/>
            <a:chExt cx="1328393" cy="701380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8" name="Group 8"/>
          <p:cNvGrpSpPr/>
          <p:nvPr/>
        </p:nvGrpSpPr>
        <p:grpSpPr>
          <a:xfrm>
            <a:off x="1028700" y="1708320"/>
            <a:ext cx="3202469" cy="3230758"/>
            <a:chOff x="0" y="-148944"/>
            <a:chExt cx="843449" cy="8509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18974" y="-148944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dirty="0">
                  <a:solidFill>
                    <a:srgbClr val="545454"/>
                  </a:solidFill>
                  <a:latin typeface="Canva Sans Bold Italics"/>
                </a:rPr>
                <a:t>Requirement </a:t>
              </a:r>
            </a:p>
            <a:p>
              <a:pPr algn="ctr">
                <a:lnSpc>
                  <a:spcPts val="3359"/>
                </a:lnSpc>
              </a:pPr>
              <a:r>
                <a:rPr lang="en-US" sz="2399" dirty="0">
                  <a:solidFill>
                    <a:srgbClr val="545454"/>
                  </a:solidFill>
                  <a:latin typeface="Canva Sans Bold Italics"/>
                </a:rPr>
                <a:t>Analysis</a:t>
              </a:r>
            </a:p>
            <a:p>
              <a:pPr algn="ctr">
                <a:lnSpc>
                  <a:spcPts val="3079"/>
                </a:lnSpc>
                <a:spcBef>
                  <a:spcPct val="0"/>
                </a:spcBef>
              </a:pPr>
              <a:endParaRPr lang="en-US" sz="23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174278" y="3367654"/>
            <a:ext cx="996295" cy="526035"/>
            <a:chOff x="0" y="0"/>
            <a:chExt cx="1328393" cy="701380"/>
          </a:xfrm>
        </p:grpSpPr>
        <p:sp>
          <p:nvSpPr>
            <p:cNvPr id="12" name="AutoShape 12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3" name="AutoShape 13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14" name="Group 14"/>
          <p:cNvGrpSpPr/>
          <p:nvPr/>
        </p:nvGrpSpPr>
        <p:grpSpPr>
          <a:xfrm>
            <a:off x="3299019" y="2528237"/>
            <a:ext cx="3202469" cy="3266923"/>
            <a:chOff x="0" y="-146312"/>
            <a:chExt cx="843449" cy="86042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15022" y="-146312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 dirty="0">
                  <a:solidFill>
                    <a:srgbClr val="545454"/>
                  </a:solidFill>
                  <a:latin typeface="Canva Sans Bold Italics"/>
                </a:rPr>
                <a:t>Design</a:t>
              </a:r>
            </a:p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endParaRPr lang="en-US" sz="24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444597" y="4177578"/>
            <a:ext cx="996295" cy="526035"/>
            <a:chOff x="0" y="0"/>
            <a:chExt cx="1328393" cy="701380"/>
          </a:xfrm>
        </p:grpSpPr>
        <p:sp>
          <p:nvSpPr>
            <p:cNvPr id="18" name="AutoShape 18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9" name="AutoShape 19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20" name="Group 20"/>
          <p:cNvGrpSpPr/>
          <p:nvPr/>
        </p:nvGrpSpPr>
        <p:grpSpPr>
          <a:xfrm>
            <a:off x="5472446" y="3305615"/>
            <a:ext cx="3299361" cy="3266923"/>
            <a:chOff x="-25519" y="-154884"/>
            <a:chExt cx="868968" cy="86042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-25519" y="-154884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 dirty="0">
                  <a:solidFill>
                    <a:srgbClr val="545454"/>
                  </a:solidFill>
                  <a:latin typeface="Canva Sans Bold Italics"/>
                </a:rPr>
                <a:t>Development</a:t>
              </a:r>
            </a:p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endParaRPr lang="en-US" sz="24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0714917" y="4987502"/>
            <a:ext cx="996295" cy="526035"/>
            <a:chOff x="0" y="0"/>
            <a:chExt cx="1328393" cy="701380"/>
          </a:xfrm>
        </p:grpSpPr>
        <p:sp>
          <p:nvSpPr>
            <p:cNvPr id="24" name="AutoShape 24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5" name="AutoShape 25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26" name="Group 26"/>
          <p:cNvGrpSpPr/>
          <p:nvPr/>
        </p:nvGrpSpPr>
        <p:grpSpPr>
          <a:xfrm>
            <a:off x="7839658" y="4125533"/>
            <a:ext cx="3202469" cy="3303089"/>
            <a:chOff x="0" y="-152252"/>
            <a:chExt cx="843449" cy="86995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21882" y="-152252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</a:pPr>
              <a:r>
                <a:rPr lang="en-US" sz="2699" dirty="0">
                  <a:solidFill>
                    <a:srgbClr val="545454"/>
                  </a:solidFill>
                  <a:latin typeface="Canva Sans Bold Italics"/>
                </a:rPr>
                <a:t>Test</a:t>
              </a:r>
            </a:p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endParaRPr lang="en-US" sz="26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2985236" y="5797427"/>
            <a:ext cx="996295" cy="526035"/>
            <a:chOff x="0" y="0"/>
            <a:chExt cx="1328393" cy="701380"/>
          </a:xfrm>
        </p:grpSpPr>
        <p:sp>
          <p:nvSpPr>
            <p:cNvPr id="30" name="AutoShape 30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1" name="AutoShape 31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32" name="Group 32"/>
          <p:cNvGrpSpPr/>
          <p:nvPr/>
        </p:nvGrpSpPr>
        <p:grpSpPr>
          <a:xfrm>
            <a:off x="10039131" y="4893645"/>
            <a:ext cx="3273315" cy="3303089"/>
            <a:chOff x="-18659" y="-163264"/>
            <a:chExt cx="862108" cy="86995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34" name="TextBox 34"/>
            <p:cNvSpPr txBox="1"/>
            <p:nvPr/>
          </p:nvSpPr>
          <p:spPr>
            <a:xfrm>
              <a:off x="-18659" y="-163264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r>
                <a:rPr lang="en-US" sz="2599" dirty="0">
                  <a:solidFill>
                    <a:srgbClr val="545454"/>
                  </a:solidFill>
                  <a:latin typeface="Canva Sans Bold Italics"/>
                </a:rPr>
                <a:t>Deployment</a:t>
              </a:r>
            </a:p>
            <a:p>
              <a:pPr algn="ctr">
                <a:lnSpc>
                  <a:spcPts val="3639"/>
                </a:lnSpc>
                <a:spcBef>
                  <a:spcPct val="0"/>
                </a:spcBef>
              </a:pPr>
              <a:endParaRPr lang="en-US" sz="25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2380296" y="5737327"/>
            <a:ext cx="3202469" cy="3303089"/>
            <a:chOff x="0" y="-154373"/>
            <a:chExt cx="843449" cy="86995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37" name="TextBox 37"/>
            <p:cNvSpPr txBox="1"/>
            <p:nvPr/>
          </p:nvSpPr>
          <p:spPr>
            <a:xfrm>
              <a:off x="15190" y="-154373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r>
                <a:rPr lang="en-US" sz="2599" dirty="0">
                  <a:solidFill>
                    <a:srgbClr val="545454"/>
                  </a:solidFill>
                  <a:latin typeface="Canva Sans Bold Italics"/>
                </a:rPr>
                <a:t>Maintenance</a:t>
              </a:r>
            </a:p>
            <a:p>
              <a:pPr algn="ctr">
                <a:lnSpc>
                  <a:spcPts val="3639"/>
                </a:lnSpc>
                <a:spcBef>
                  <a:spcPct val="0"/>
                </a:spcBef>
              </a:pPr>
              <a:endParaRPr lang="en-US" sz="25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sp>
        <p:nvSpPr>
          <p:cNvPr id="38" name="TextBox 38"/>
          <p:cNvSpPr txBox="1"/>
          <p:nvPr/>
        </p:nvSpPr>
        <p:spPr>
          <a:xfrm>
            <a:off x="1028700" y="410351"/>
            <a:ext cx="13547940" cy="862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98"/>
              </a:lnSpc>
            </a:pPr>
            <a:r>
              <a:rPr lang="en-US" sz="6699">
                <a:solidFill>
                  <a:srgbClr val="FDFDFB"/>
                </a:solidFill>
                <a:latin typeface="Oswald Bold"/>
              </a:rPr>
              <a:t>CÁC GIAI ĐOẠN CỦA MÔ HÌNH</a:t>
            </a:r>
          </a:p>
        </p:txBody>
      </p:sp>
      <p:sp>
        <p:nvSpPr>
          <p:cNvPr id="39" name="TextBox 39"/>
          <p:cNvSpPr txBox="1"/>
          <p:nvPr/>
        </p:nvSpPr>
        <p:spPr>
          <a:xfrm rot="5400000">
            <a:off x="12681069" y="4422771"/>
            <a:ext cx="9771097" cy="1441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  <a:spcBef>
                <a:spcPct val="0"/>
              </a:spcBef>
            </a:pPr>
            <a:r>
              <a:rPr lang="en-US" sz="8499">
                <a:solidFill>
                  <a:srgbClr val="F69200"/>
                </a:solidFill>
                <a:latin typeface="Montserrat Extra-Bold"/>
              </a:rPr>
              <a:t>PHẦN 2</a:t>
            </a:r>
          </a:p>
        </p:txBody>
      </p:sp>
      <p:grpSp>
        <p:nvGrpSpPr>
          <p:cNvPr id="40" name="Group 40"/>
          <p:cNvGrpSpPr/>
          <p:nvPr/>
        </p:nvGrpSpPr>
        <p:grpSpPr>
          <a:xfrm>
            <a:off x="1028700" y="5494488"/>
            <a:ext cx="10345878" cy="3748698"/>
            <a:chOff x="0" y="-25400"/>
            <a:chExt cx="13794504" cy="4998261"/>
          </a:xfrm>
        </p:grpSpPr>
        <p:sp>
          <p:nvSpPr>
            <p:cNvPr id="41" name="TextBox 41"/>
            <p:cNvSpPr txBox="1"/>
            <p:nvPr/>
          </p:nvSpPr>
          <p:spPr>
            <a:xfrm>
              <a:off x="0" y="2221340"/>
              <a:ext cx="13794504" cy="27515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065"/>
                </a:lnSpc>
              </a:pPr>
              <a:r>
                <a:rPr lang="vi-VN" sz="2903" dirty="0">
                  <a:solidFill>
                    <a:srgbClr val="FFFFFF"/>
                  </a:solidFill>
                  <a:latin typeface="Montserrat Bold" panose="00000800000000000000" charset="0"/>
                </a:rPr>
                <a:t>Hệ thống được phát triển theo từng </a:t>
              </a:r>
              <a:r>
                <a:rPr lang="vi-VN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unit</a:t>
              </a:r>
              <a:r>
                <a:rPr lang="vi-VN" sz="2903" dirty="0">
                  <a:solidFill>
                    <a:srgbClr val="FFFFFF"/>
                  </a:solidFill>
                  <a:latin typeface="Montserrat Bold" panose="00000800000000000000" charset="0"/>
                </a:rPr>
                <a:t> và được tích</a:t>
              </a:r>
            </a:p>
            <a:p>
              <a:pPr algn="just">
                <a:lnSpc>
                  <a:spcPts val="4065"/>
                </a:lnSpc>
              </a:pPr>
              <a:r>
                <a:rPr lang="vi-VN" sz="2903" dirty="0">
                  <a:solidFill>
                    <a:srgbClr val="FFFFFF"/>
                  </a:solidFill>
                  <a:latin typeface="Montserrat Bold" panose="00000800000000000000" charset="0"/>
                </a:rPr>
                <a:t>hợp trong giai đoạn tiếp theo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.</a:t>
              </a:r>
              <a:r>
                <a:rPr lang="vi-VN" sz="2903" dirty="0">
                  <a:solidFill>
                    <a:srgbClr val="FFFFFF"/>
                  </a:solidFill>
                  <a:latin typeface="Montserrat Bold" panose="00000800000000000000" charset="0"/>
                </a:rPr>
                <a:t> Mỗi </a:t>
              </a:r>
              <a:r>
                <a:rPr lang="vi-VN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unit</a:t>
              </a:r>
              <a:r>
                <a:rPr lang="vi-VN" sz="2903" dirty="0">
                  <a:solidFill>
                    <a:srgbClr val="FFFFFF"/>
                  </a:solidFill>
                  <a:latin typeface="Montserrat Bold" panose="00000800000000000000" charset="0"/>
                </a:rPr>
                <a:t> được phát triển</a:t>
              </a:r>
            </a:p>
            <a:p>
              <a:pPr algn="just">
                <a:lnSpc>
                  <a:spcPts val="4065"/>
                </a:lnSpc>
              </a:pPr>
              <a:r>
                <a:rPr lang="vi-VN" sz="2903" dirty="0">
                  <a:solidFill>
                    <a:srgbClr val="FFFFFF"/>
                  </a:solidFill>
                  <a:latin typeface="Montserrat Bold" panose="00000800000000000000" charset="0"/>
                </a:rPr>
                <a:t>bởi </a:t>
              </a:r>
              <a:r>
                <a:rPr lang="vi-VN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Dev</a:t>
              </a:r>
              <a:r>
                <a:rPr lang="vi-VN" sz="2903" dirty="0">
                  <a:solidFill>
                    <a:srgbClr val="FFFFFF"/>
                  </a:solidFill>
                  <a:latin typeface="Montserrat Bold" panose="00000800000000000000" charset="0"/>
                </a:rPr>
                <a:t> được gọi là </a:t>
              </a:r>
              <a:r>
                <a:rPr lang="vi-VN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Unit</a:t>
              </a:r>
              <a:r>
                <a:rPr lang="vi-VN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vi-VN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Test</a:t>
              </a:r>
              <a:r>
                <a:rPr lang="vi-VN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endParaRPr lang="en-US" sz="2903" dirty="0">
                <a:solidFill>
                  <a:srgbClr val="FFFFFF"/>
                </a:solidFill>
                <a:latin typeface="Montserrat Bold" panose="00000800000000000000" charset="0"/>
              </a:endParaRPr>
            </a:p>
            <a:p>
              <a:pPr algn="just">
                <a:lnSpc>
                  <a:spcPts val="4065"/>
                </a:lnSpc>
              </a:pPr>
              <a:endParaRPr lang="en-US" sz="2903" dirty="0">
                <a:solidFill>
                  <a:srgbClr val="FFFFFF"/>
                </a:solidFill>
                <a:latin typeface="Montserrat Bold" panose="00000800000000000000" charset="0"/>
              </a:endParaRPr>
            </a:p>
          </p:txBody>
        </p:sp>
        <p:sp>
          <p:nvSpPr>
            <p:cNvPr id="42" name="AutoShape 42"/>
            <p:cNvSpPr/>
            <p:nvPr/>
          </p:nvSpPr>
          <p:spPr>
            <a:xfrm rot="5400000">
              <a:off x="7109265" y="1054499"/>
              <a:ext cx="2159798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43" name="Nhóm 42">
            <a:extLst>
              <a:ext uri="{FF2B5EF4-FFF2-40B4-BE49-F238E27FC236}">
                <a16:creationId xmlns:a16="http://schemas.microsoft.com/office/drawing/2014/main" id="{0886B9E4-4D18-5B4B-100A-68F2E9C7B4E5}"/>
              </a:ext>
            </a:extLst>
          </p:cNvPr>
          <p:cNvGrpSpPr/>
          <p:nvPr/>
        </p:nvGrpSpPr>
        <p:grpSpPr>
          <a:xfrm>
            <a:off x="998374" y="1728686"/>
            <a:ext cx="14584391" cy="7292833"/>
            <a:chOff x="998374" y="1728686"/>
            <a:chExt cx="14584391" cy="7292833"/>
          </a:xfrm>
        </p:grpSpPr>
        <p:grpSp>
          <p:nvGrpSpPr>
            <p:cNvPr id="44" name="Group 5">
              <a:extLst>
                <a:ext uri="{FF2B5EF4-FFF2-40B4-BE49-F238E27FC236}">
                  <a16:creationId xmlns:a16="http://schemas.microsoft.com/office/drawing/2014/main" id="{46AF19A6-88DE-0064-E801-6DF577000157}"/>
                </a:ext>
              </a:extLst>
            </p:cNvPr>
            <p:cNvGrpSpPr/>
            <p:nvPr/>
          </p:nvGrpSpPr>
          <p:grpSpPr>
            <a:xfrm>
              <a:off x="3923009" y="2557730"/>
              <a:ext cx="996295" cy="526035"/>
              <a:chOff x="0" y="0"/>
              <a:chExt cx="1328393" cy="701380"/>
            </a:xfrm>
          </p:grpSpPr>
          <p:sp>
            <p:nvSpPr>
              <p:cNvPr id="75" name="AutoShape 6">
                <a:extLst>
                  <a:ext uri="{FF2B5EF4-FFF2-40B4-BE49-F238E27FC236}">
                    <a16:creationId xmlns:a16="http://schemas.microsoft.com/office/drawing/2014/main" id="{8AEB9117-A795-9621-5BB3-E49888625E3A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76" name="AutoShape 7">
                <a:extLst>
                  <a:ext uri="{FF2B5EF4-FFF2-40B4-BE49-F238E27FC236}">
                    <a16:creationId xmlns:a16="http://schemas.microsoft.com/office/drawing/2014/main" id="{A0C49BE2-6459-6498-4E15-5912FCBD2FEE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45" name="Group 8">
              <a:extLst>
                <a:ext uri="{FF2B5EF4-FFF2-40B4-BE49-F238E27FC236}">
                  <a16:creationId xmlns:a16="http://schemas.microsoft.com/office/drawing/2014/main" id="{B4FE9C6D-0CF4-7356-7166-4D98C7CB2140}"/>
                </a:ext>
              </a:extLst>
            </p:cNvPr>
            <p:cNvGrpSpPr/>
            <p:nvPr/>
          </p:nvGrpSpPr>
          <p:grpSpPr>
            <a:xfrm>
              <a:off x="998374" y="1728686"/>
              <a:ext cx="3232795" cy="3230758"/>
              <a:chOff x="-7987" y="-143580"/>
              <a:chExt cx="851436" cy="850900"/>
            </a:xfrm>
          </p:grpSpPr>
          <p:sp>
            <p:nvSpPr>
              <p:cNvPr id="73" name="Freeform 9">
                <a:extLst>
                  <a:ext uri="{FF2B5EF4-FFF2-40B4-BE49-F238E27FC236}">
                    <a16:creationId xmlns:a16="http://schemas.microsoft.com/office/drawing/2014/main" id="{8DC83D9C-D353-0CE7-FB6D-B776296B7C5A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74" name="TextBox 10">
                <a:extLst>
                  <a:ext uri="{FF2B5EF4-FFF2-40B4-BE49-F238E27FC236}">
                    <a16:creationId xmlns:a16="http://schemas.microsoft.com/office/drawing/2014/main" id="{43543C03-3D25-D61D-184C-E30A230845C8}"/>
                  </a:ext>
                </a:extLst>
              </p:cNvPr>
              <p:cNvSpPr txBox="1"/>
              <p:nvPr/>
            </p:nvSpPr>
            <p:spPr>
              <a:xfrm>
                <a:off x="-7987" y="-14358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59"/>
                  </a:lnSpc>
                </a:pPr>
                <a:r>
                  <a:rPr lang="en-US" sz="2399" dirty="0">
                    <a:solidFill>
                      <a:srgbClr val="545454"/>
                    </a:solidFill>
                    <a:latin typeface="Canva Sans Bold Italics"/>
                  </a:rPr>
                  <a:t>Requirement </a:t>
                </a:r>
              </a:p>
              <a:p>
                <a:pPr algn="ctr">
                  <a:lnSpc>
                    <a:spcPts val="3359"/>
                  </a:lnSpc>
                </a:pPr>
                <a:r>
                  <a:rPr lang="en-US" sz="2399" dirty="0">
                    <a:solidFill>
                      <a:srgbClr val="545454"/>
                    </a:solidFill>
                    <a:latin typeface="Canva Sans Bold Italics"/>
                  </a:rPr>
                  <a:t>Analysis</a:t>
                </a:r>
              </a:p>
              <a:p>
                <a:pPr algn="ctr">
                  <a:lnSpc>
                    <a:spcPts val="3079"/>
                  </a:lnSpc>
                  <a:spcBef>
                    <a:spcPct val="0"/>
                  </a:spcBef>
                </a:pPr>
                <a:endParaRPr lang="en-US" sz="23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46" name="Group 13">
              <a:extLst>
                <a:ext uri="{FF2B5EF4-FFF2-40B4-BE49-F238E27FC236}">
                  <a16:creationId xmlns:a16="http://schemas.microsoft.com/office/drawing/2014/main" id="{CD031234-1A6F-DAE3-EC90-8D3D994DBF81}"/>
                </a:ext>
              </a:extLst>
            </p:cNvPr>
            <p:cNvGrpSpPr/>
            <p:nvPr/>
          </p:nvGrpSpPr>
          <p:grpSpPr>
            <a:xfrm>
              <a:off x="6174278" y="3367654"/>
              <a:ext cx="996295" cy="526035"/>
              <a:chOff x="0" y="0"/>
              <a:chExt cx="1328393" cy="701380"/>
            </a:xfrm>
          </p:grpSpPr>
          <p:sp>
            <p:nvSpPr>
              <p:cNvPr id="71" name="AutoShape 14">
                <a:extLst>
                  <a:ext uri="{FF2B5EF4-FFF2-40B4-BE49-F238E27FC236}">
                    <a16:creationId xmlns:a16="http://schemas.microsoft.com/office/drawing/2014/main" id="{8CBBF515-6D97-9C03-F12E-374C7C4E4A12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72" name="AutoShape 15">
                <a:extLst>
                  <a:ext uri="{FF2B5EF4-FFF2-40B4-BE49-F238E27FC236}">
                    <a16:creationId xmlns:a16="http://schemas.microsoft.com/office/drawing/2014/main" id="{79EFA645-6003-F0A6-7390-4BC2DE3C6192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47" name="Group 16">
              <a:extLst>
                <a:ext uri="{FF2B5EF4-FFF2-40B4-BE49-F238E27FC236}">
                  <a16:creationId xmlns:a16="http://schemas.microsoft.com/office/drawing/2014/main" id="{6548BD3B-67C9-D82E-F7EC-5EFC7C76282A}"/>
                </a:ext>
              </a:extLst>
            </p:cNvPr>
            <p:cNvGrpSpPr/>
            <p:nvPr/>
          </p:nvGrpSpPr>
          <p:grpSpPr>
            <a:xfrm>
              <a:off x="3298719" y="2530504"/>
              <a:ext cx="3202769" cy="3266923"/>
              <a:chOff x="-79" y="-145715"/>
              <a:chExt cx="843528" cy="860425"/>
            </a:xfrm>
          </p:grpSpPr>
          <p:sp>
            <p:nvSpPr>
              <p:cNvPr id="69" name="Freeform 17">
                <a:extLst>
                  <a:ext uri="{FF2B5EF4-FFF2-40B4-BE49-F238E27FC236}">
                    <a16:creationId xmlns:a16="http://schemas.microsoft.com/office/drawing/2014/main" id="{B482C86D-763B-4C48-E0CE-D834BC56DADB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70" name="TextBox 18">
                <a:extLst>
                  <a:ext uri="{FF2B5EF4-FFF2-40B4-BE49-F238E27FC236}">
                    <a16:creationId xmlns:a16="http://schemas.microsoft.com/office/drawing/2014/main" id="{87004EA1-2D89-8231-400F-CB41054688E5}"/>
                  </a:ext>
                </a:extLst>
              </p:cNvPr>
              <p:cNvSpPr txBox="1"/>
              <p:nvPr/>
            </p:nvSpPr>
            <p:spPr>
              <a:xfrm>
                <a:off x="-79" y="-14571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99"/>
                  </a:lnSpc>
                </a:pPr>
                <a:r>
                  <a:rPr lang="en-US" sz="2499" dirty="0">
                    <a:solidFill>
                      <a:srgbClr val="545454"/>
                    </a:solidFill>
                    <a:latin typeface="Canva Sans Bold Italics"/>
                  </a:rPr>
                  <a:t>Design</a:t>
                </a:r>
              </a:p>
              <a:p>
                <a:pPr algn="ctr">
                  <a:lnSpc>
                    <a:spcPts val="3499"/>
                  </a:lnSpc>
                  <a:spcBef>
                    <a:spcPct val="0"/>
                  </a:spcBef>
                </a:pPr>
                <a:endParaRPr lang="en-US" sz="24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48" name="Group 19">
              <a:extLst>
                <a:ext uri="{FF2B5EF4-FFF2-40B4-BE49-F238E27FC236}">
                  <a16:creationId xmlns:a16="http://schemas.microsoft.com/office/drawing/2014/main" id="{AE494409-63CA-A8DA-9476-13D447BD55EB}"/>
                </a:ext>
              </a:extLst>
            </p:cNvPr>
            <p:cNvGrpSpPr/>
            <p:nvPr/>
          </p:nvGrpSpPr>
          <p:grpSpPr>
            <a:xfrm>
              <a:off x="8444597" y="4177578"/>
              <a:ext cx="996295" cy="526035"/>
              <a:chOff x="0" y="0"/>
              <a:chExt cx="1328393" cy="701380"/>
            </a:xfrm>
          </p:grpSpPr>
          <p:sp>
            <p:nvSpPr>
              <p:cNvPr id="67" name="AutoShape 20">
                <a:extLst>
                  <a:ext uri="{FF2B5EF4-FFF2-40B4-BE49-F238E27FC236}">
                    <a16:creationId xmlns:a16="http://schemas.microsoft.com/office/drawing/2014/main" id="{0CD2158D-0AA0-6286-A8D9-9BFDAB535A0D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68" name="AutoShape 21">
                <a:extLst>
                  <a:ext uri="{FF2B5EF4-FFF2-40B4-BE49-F238E27FC236}">
                    <a16:creationId xmlns:a16="http://schemas.microsoft.com/office/drawing/2014/main" id="{0EEFB8BE-52AA-D784-A23C-46D95E8BD3C1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49" name="Group 22">
              <a:extLst>
                <a:ext uri="{FF2B5EF4-FFF2-40B4-BE49-F238E27FC236}">
                  <a16:creationId xmlns:a16="http://schemas.microsoft.com/office/drawing/2014/main" id="{86204DEF-9038-D341-C190-7B636BE1E98D}"/>
                </a:ext>
              </a:extLst>
            </p:cNvPr>
            <p:cNvGrpSpPr/>
            <p:nvPr/>
          </p:nvGrpSpPr>
          <p:grpSpPr>
            <a:xfrm>
              <a:off x="5499711" y="3264799"/>
              <a:ext cx="3272096" cy="3266923"/>
              <a:chOff x="-18338" y="-165634"/>
              <a:chExt cx="861787" cy="860425"/>
            </a:xfrm>
          </p:grpSpPr>
          <p:sp>
            <p:nvSpPr>
              <p:cNvPr id="65" name="Freeform 23">
                <a:extLst>
                  <a:ext uri="{FF2B5EF4-FFF2-40B4-BE49-F238E27FC236}">
                    <a16:creationId xmlns:a16="http://schemas.microsoft.com/office/drawing/2014/main" id="{BF36A788-02D8-6334-F2A2-FAF284C3C2C5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66" name="TextBox 24">
                <a:extLst>
                  <a:ext uri="{FF2B5EF4-FFF2-40B4-BE49-F238E27FC236}">
                    <a16:creationId xmlns:a16="http://schemas.microsoft.com/office/drawing/2014/main" id="{A552CC2E-28C0-687E-32A5-F5241E08F03B}"/>
                  </a:ext>
                </a:extLst>
              </p:cNvPr>
              <p:cNvSpPr txBox="1"/>
              <p:nvPr/>
            </p:nvSpPr>
            <p:spPr>
              <a:xfrm>
                <a:off x="-18338" y="-165634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99"/>
                  </a:lnSpc>
                </a:pPr>
                <a:r>
                  <a:rPr lang="en-US" sz="2499" dirty="0">
                    <a:solidFill>
                      <a:srgbClr val="545454"/>
                    </a:solidFill>
                    <a:latin typeface="Canva Sans Bold Italics"/>
                  </a:rPr>
                  <a:t>Development</a:t>
                </a:r>
              </a:p>
              <a:p>
                <a:pPr algn="ctr">
                  <a:lnSpc>
                    <a:spcPts val="3499"/>
                  </a:lnSpc>
                  <a:spcBef>
                    <a:spcPct val="0"/>
                  </a:spcBef>
                </a:pPr>
                <a:endParaRPr lang="en-US" sz="24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50" name="Group 25">
              <a:extLst>
                <a:ext uri="{FF2B5EF4-FFF2-40B4-BE49-F238E27FC236}">
                  <a16:creationId xmlns:a16="http://schemas.microsoft.com/office/drawing/2014/main" id="{F981C831-1EE0-7EE7-1EA6-B4E030D5F438}"/>
                </a:ext>
              </a:extLst>
            </p:cNvPr>
            <p:cNvGrpSpPr/>
            <p:nvPr/>
          </p:nvGrpSpPr>
          <p:grpSpPr>
            <a:xfrm>
              <a:off x="10714917" y="4987502"/>
              <a:ext cx="996295" cy="526035"/>
              <a:chOff x="0" y="0"/>
              <a:chExt cx="1328393" cy="701380"/>
            </a:xfrm>
          </p:grpSpPr>
          <p:sp>
            <p:nvSpPr>
              <p:cNvPr id="63" name="AutoShape 26">
                <a:extLst>
                  <a:ext uri="{FF2B5EF4-FFF2-40B4-BE49-F238E27FC236}">
                    <a16:creationId xmlns:a16="http://schemas.microsoft.com/office/drawing/2014/main" id="{21A5C613-DD4E-B3D9-CE83-73D0708CDCB2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64" name="AutoShape 27">
                <a:extLst>
                  <a:ext uri="{FF2B5EF4-FFF2-40B4-BE49-F238E27FC236}">
                    <a16:creationId xmlns:a16="http://schemas.microsoft.com/office/drawing/2014/main" id="{3C68B4C7-0DA4-922F-3EF2-716954AA4937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51" name="Group 28">
              <a:extLst>
                <a:ext uri="{FF2B5EF4-FFF2-40B4-BE49-F238E27FC236}">
                  <a16:creationId xmlns:a16="http://schemas.microsoft.com/office/drawing/2014/main" id="{8BA80C7C-6896-6F9F-F19B-B6241E056B34}"/>
                </a:ext>
              </a:extLst>
            </p:cNvPr>
            <p:cNvGrpSpPr/>
            <p:nvPr/>
          </p:nvGrpSpPr>
          <p:grpSpPr>
            <a:xfrm>
              <a:off x="7839658" y="4177580"/>
              <a:ext cx="3202469" cy="3303089"/>
              <a:chOff x="0" y="-138544"/>
              <a:chExt cx="843449" cy="869950"/>
            </a:xfrm>
          </p:grpSpPr>
          <p:sp>
            <p:nvSpPr>
              <p:cNvPr id="61" name="Freeform 29">
                <a:extLst>
                  <a:ext uri="{FF2B5EF4-FFF2-40B4-BE49-F238E27FC236}">
                    <a16:creationId xmlns:a16="http://schemas.microsoft.com/office/drawing/2014/main" id="{47E98161-26F5-8B4C-E4D0-0DF5B748DF4A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62" name="TextBox 30">
                <a:extLst>
                  <a:ext uri="{FF2B5EF4-FFF2-40B4-BE49-F238E27FC236}">
                    <a16:creationId xmlns:a16="http://schemas.microsoft.com/office/drawing/2014/main" id="{93EC478B-906D-9F66-AE27-A6ABB90EF47D}"/>
                  </a:ext>
                </a:extLst>
              </p:cNvPr>
              <p:cNvSpPr txBox="1"/>
              <p:nvPr/>
            </p:nvSpPr>
            <p:spPr>
              <a:xfrm>
                <a:off x="5784" y="-138544"/>
                <a:ext cx="812800" cy="8699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779"/>
                  </a:lnSpc>
                </a:pPr>
                <a:r>
                  <a:rPr lang="en-US" sz="2699" dirty="0">
                    <a:solidFill>
                      <a:srgbClr val="545454"/>
                    </a:solidFill>
                    <a:latin typeface="Canva Sans Bold Italics"/>
                  </a:rPr>
                  <a:t>Test</a:t>
                </a:r>
              </a:p>
              <a:p>
                <a:pPr algn="ctr">
                  <a:lnSpc>
                    <a:spcPts val="3779"/>
                  </a:lnSpc>
                  <a:spcBef>
                    <a:spcPct val="0"/>
                  </a:spcBef>
                </a:pPr>
                <a:endParaRPr lang="en-US" sz="26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52" name="Group 31">
              <a:extLst>
                <a:ext uri="{FF2B5EF4-FFF2-40B4-BE49-F238E27FC236}">
                  <a16:creationId xmlns:a16="http://schemas.microsoft.com/office/drawing/2014/main" id="{1D73BEE4-43FD-E609-B372-A37AD0E04071}"/>
                </a:ext>
              </a:extLst>
            </p:cNvPr>
            <p:cNvGrpSpPr/>
            <p:nvPr/>
          </p:nvGrpSpPr>
          <p:grpSpPr>
            <a:xfrm>
              <a:off x="12985236" y="5797427"/>
              <a:ext cx="996295" cy="526035"/>
              <a:chOff x="0" y="0"/>
              <a:chExt cx="1328393" cy="701380"/>
            </a:xfrm>
          </p:grpSpPr>
          <p:sp>
            <p:nvSpPr>
              <p:cNvPr id="59" name="AutoShape 32">
                <a:extLst>
                  <a:ext uri="{FF2B5EF4-FFF2-40B4-BE49-F238E27FC236}">
                    <a16:creationId xmlns:a16="http://schemas.microsoft.com/office/drawing/2014/main" id="{89008866-4FC5-CA71-40C0-B55E748BAD7E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60" name="AutoShape 33">
                <a:extLst>
                  <a:ext uri="{FF2B5EF4-FFF2-40B4-BE49-F238E27FC236}">
                    <a16:creationId xmlns:a16="http://schemas.microsoft.com/office/drawing/2014/main" id="{831B620B-7E2F-F9CE-7A05-EAA54BD31774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53" name="Group 34">
              <a:extLst>
                <a:ext uri="{FF2B5EF4-FFF2-40B4-BE49-F238E27FC236}">
                  <a16:creationId xmlns:a16="http://schemas.microsoft.com/office/drawing/2014/main" id="{85320219-767A-2D43-A8F7-981EA5E50D47}"/>
                </a:ext>
              </a:extLst>
            </p:cNvPr>
            <p:cNvGrpSpPr/>
            <p:nvPr/>
          </p:nvGrpSpPr>
          <p:grpSpPr>
            <a:xfrm>
              <a:off x="10109977" y="4859887"/>
              <a:ext cx="3202469" cy="3303089"/>
              <a:chOff x="0" y="-172155"/>
              <a:chExt cx="843449" cy="869950"/>
            </a:xfrm>
          </p:grpSpPr>
          <p:sp>
            <p:nvSpPr>
              <p:cNvPr id="57" name="Freeform 35">
                <a:extLst>
                  <a:ext uri="{FF2B5EF4-FFF2-40B4-BE49-F238E27FC236}">
                    <a16:creationId xmlns:a16="http://schemas.microsoft.com/office/drawing/2014/main" id="{8ED10A68-052E-2300-1A06-FA0F2BAD8862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58" name="TextBox 36">
                <a:extLst>
                  <a:ext uri="{FF2B5EF4-FFF2-40B4-BE49-F238E27FC236}">
                    <a16:creationId xmlns:a16="http://schemas.microsoft.com/office/drawing/2014/main" id="{E8A57A5C-BCF0-7161-8C86-6120F9B14397}"/>
                  </a:ext>
                </a:extLst>
              </p:cNvPr>
              <p:cNvSpPr txBox="1"/>
              <p:nvPr/>
            </p:nvSpPr>
            <p:spPr>
              <a:xfrm>
                <a:off x="0" y="-172155"/>
                <a:ext cx="812800" cy="8699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639"/>
                  </a:lnSpc>
                </a:pPr>
                <a:r>
                  <a:rPr lang="en-US" sz="2599" dirty="0">
                    <a:solidFill>
                      <a:srgbClr val="545454"/>
                    </a:solidFill>
                    <a:latin typeface="Canva Sans Bold Italics"/>
                  </a:rPr>
                  <a:t>Deployment</a:t>
                </a:r>
              </a:p>
              <a:p>
                <a:pPr algn="ctr">
                  <a:lnSpc>
                    <a:spcPts val="3639"/>
                  </a:lnSpc>
                  <a:spcBef>
                    <a:spcPct val="0"/>
                  </a:spcBef>
                </a:pPr>
                <a:endParaRPr lang="en-US" sz="25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54" name="Group 37">
              <a:extLst>
                <a:ext uri="{FF2B5EF4-FFF2-40B4-BE49-F238E27FC236}">
                  <a16:creationId xmlns:a16="http://schemas.microsoft.com/office/drawing/2014/main" id="{6CA24BCB-C0C8-593F-CD2C-706454749CEA}"/>
                </a:ext>
              </a:extLst>
            </p:cNvPr>
            <p:cNvGrpSpPr/>
            <p:nvPr/>
          </p:nvGrpSpPr>
          <p:grpSpPr>
            <a:xfrm>
              <a:off x="12380296" y="5718430"/>
              <a:ext cx="3202469" cy="3303089"/>
              <a:chOff x="0" y="-159350"/>
              <a:chExt cx="843449" cy="869950"/>
            </a:xfrm>
          </p:grpSpPr>
          <p:sp>
            <p:nvSpPr>
              <p:cNvPr id="55" name="Freeform 38">
                <a:extLst>
                  <a:ext uri="{FF2B5EF4-FFF2-40B4-BE49-F238E27FC236}">
                    <a16:creationId xmlns:a16="http://schemas.microsoft.com/office/drawing/2014/main" id="{CF12D212-96CB-4E2D-1D90-F20C006B5BE4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56" name="TextBox 39">
                <a:extLst>
                  <a:ext uri="{FF2B5EF4-FFF2-40B4-BE49-F238E27FC236}">
                    <a16:creationId xmlns:a16="http://schemas.microsoft.com/office/drawing/2014/main" id="{B3376F2A-2B0B-2378-F2F8-9EE2796DE28F}"/>
                  </a:ext>
                </a:extLst>
              </p:cNvPr>
              <p:cNvSpPr txBox="1"/>
              <p:nvPr/>
            </p:nvSpPr>
            <p:spPr>
              <a:xfrm>
                <a:off x="0" y="-159350"/>
                <a:ext cx="812800" cy="8699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639"/>
                  </a:lnSpc>
                </a:pPr>
                <a:r>
                  <a:rPr lang="en-US" sz="2599" dirty="0">
                    <a:solidFill>
                      <a:srgbClr val="545454"/>
                    </a:solidFill>
                    <a:latin typeface="Canva Sans Bold Italics"/>
                  </a:rPr>
                  <a:t>Maintenance</a:t>
                </a:r>
              </a:p>
              <a:p>
                <a:pPr algn="ctr">
                  <a:lnSpc>
                    <a:spcPts val="3639"/>
                  </a:lnSpc>
                  <a:spcBef>
                    <a:spcPct val="0"/>
                  </a:spcBef>
                </a:pPr>
                <a:endParaRPr lang="en-US" sz="25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t="7746" b="774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6641975" y="0"/>
            <a:ext cx="6901178" cy="10604645"/>
          </a:xfrm>
          <a:prstGeom prst="rect">
            <a:avLst/>
          </a:prstGeom>
          <a:solidFill>
            <a:srgbClr val="FDFDFB"/>
          </a:solidFill>
        </p:spPr>
      </p:sp>
      <p:sp>
        <p:nvSpPr>
          <p:cNvPr id="4" name="AutoShape 4"/>
          <p:cNvSpPr/>
          <p:nvPr/>
        </p:nvSpPr>
        <p:spPr>
          <a:xfrm>
            <a:off x="1028700" y="1587272"/>
            <a:ext cx="2101215" cy="0"/>
          </a:xfrm>
          <a:prstGeom prst="line">
            <a:avLst/>
          </a:prstGeom>
          <a:ln w="38100" cap="rnd">
            <a:solidFill>
              <a:srgbClr val="FDFDFB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3923009" y="2557730"/>
            <a:ext cx="996295" cy="526035"/>
            <a:chOff x="0" y="0"/>
            <a:chExt cx="1328393" cy="701380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8" name="Group 8"/>
          <p:cNvGrpSpPr/>
          <p:nvPr/>
        </p:nvGrpSpPr>
        <p:grpSpPr>
          <a:xfrm>
            <a:off x="1028700" y="1725573"/>
            <a:ext cx="3202469" cy="3230758"/>
            <a:chOff x="0" y="-144400"/>
            <a:chExt cx="843449" cy="8509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11675" y="-1444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dirty="0">
                  <a:solidFill>
                    <a:srgbClr val="545454"/>
                  </a:solidFill>
                  <a:latin typeface="Canva Sans Bold Italics"/>
                </a:rPr>
                <a:t>Requirement </a:t>
              </a:r>
            </a:p>
            <a:p>
              <a:pPr algn="ctr">
                <a:lnSpc>
                  <a:spcPts val="3359"/>
                </a:lnSpc>
              </a:pPr>
              <a:r>
                <a:rPr lang="en-US" sz="2399" dirty="0">
                  <a:solidFill>
                    <a:srgbClr val="545454"/>
                  </a:solidFill>
                  <a:latin typeface="Canva Sans Bold Italics"/>
                </a:rPr>
                <a:t>Analysis</a:t>
              </a:r>
            </a:p>
            <a:p>
              <a:pPr algn="ctr">
                <a:lnSpc>
                  <a:spcPts val="3079"/>
                </a:lnSpc>
                <a:spcBef>
                  <a:spcPct val="0"/>
                </a:spcBef>
              </a:pPr>
              <a:endParaRPr lang="en-US" sz="23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174278" y="3367654"/>
            <a:ext cx="996295" cy="526035"/>
            <a:chOff x="0" y="0"/>
            <a:chExt cx="1328393" cy="701380"/>
          </a:xfrm>
        </p:grpSpPr>
        <p:sp>
          <p:nvSpPr>
            <p:cNvPr id="12" name="AutoShape 12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3" name="AutoShape 13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14" name="Group 14"/>
          <p:cNvGrpSpPr/>
          <p:nvPr/>
        </p:nvGrpSpPr>
        <p:grpSpPr>
          <a:xfrm>
            <a:off x="3299019" y="2484364"/>
            <a:ext cx="3202469" cy="3266923"/>
            <a:chOff x="0" y="-157867"/>
            <a:chExt cx="843449" cy="86042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10307" y="-157867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 dirty="0">
                  <a:solidFill>
                    <a:srgbClr val="545454"/>
                  </a:solidFill>
                  <a:latin typeface="Canva Sans Bold Italics"/>
                </a:rPr>
                <a:t>Design</a:t>
              </a:r>
            </a:p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endParaRPr lang="en-US" sz="24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444597" y="4177578"/>
            <a:ext cx="996295" cy="526035"/>
            <a:chOff x="0" y="0"/>
            <a:chExt cx="1328393" cy="701380"/>
          </a:xfrm>
        </p:grpSpPr>
        <p:sp>
          <p:nvSpPr>
            <p:cNvPr id="18" name="AutoShape 18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9" name="AutoShape 19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20" name="Group 20"/>
          <p:cNvGrpSpPr/>
          <p:nvPr/>
        </p:nvGrpSpPr>
        <p:grpSpPr>
          <a:xfrm>
            <a:off x="5499874" y="3294289"/>
            <a:ext cx="3271933" cy="3266923"/>
            <a:chOff x="-18295" y="-157867"/>
            <a:chExt cx="861744" cy="86042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-18295" y="-157867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 dirty="0">
                  <a:solidFill>
                    <a:srgbClr val="545454"/>
                  </a:solidFill>
                  <a:latin typeface="Canva Sans Bold Italics"/>
                </a:rPr>
                <a:t>Development</a:t>
              </a:r>
            </a:p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endParaRPr lang="en-US" sz="24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0714917" y="4987502"/>
            <a:ext cx="996295" cy="526035"/>
            <a:chOff x="0" y="0"/>
            <a:chExt cx="1328393" cy="701380"/>
          </a:xfrm>
        </p:grpSpPr>
        <p:sp>
          <p:nvSpPr>
            <p:cNvPr id="24" name="AutoShape 24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5" name="AutoShape 25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26" name="Group 26"/>
          <p:cNvGrpSpPr/>
          <p:nvPr/>
        </p:nvGrpSpPr>
        <p:grpSpPr>
          <a:xfrm>
            <a:off x="7839658" y="4099740"/>
            <a:ext cx="3202469" cy="3303089"/>
            <a:chOff x="0" y="-159045"/>
            <a:chExt cx="843449" cy="86995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2830" y="-159045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</a:pPr>
              <a:r>
                <a:rPr lang="en-US" sz="2699" dirty="0">
                  <a:solidFill>
                    <a:srgbClr val="545454"/>
                  </a:solidFill>
                  <a:latin typeface="Canva Sans Bold Italics"/>
                </a:rPr>
                <a:t>Test</a:t>
              </a:r>
            </a:p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endParaRPr lang="en-US" sz="26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2985236" y="5797427"/>
            <a:ext cx="996295" cy="526035"/>
            <a:chOff x="0" y="0"/>
            <a:chExt cx="1328393" cy="701380"/>
          </a:xfrm>
        </p:grpSpPr>
        <p:sp>
          <p:nvSpPr>
            <p:cNvPr id="30" name="AutoShape 30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1" name="AutoShape 31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32" name="Group 32"/>
          <p:cNvGrpSpPr/>
          <p:nvPr/>
        </p:nvGrpSpPr>
        <p:grpSpPr>
          <a:xfrm>
            <a:off x="10043486" y="4908791"/>
            <a:ext cx="3268960" cy="3303089"/>
            <a:chOff x="-17512" y="-159275"/>
            <a:chExt cx="860961" cy="86995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34" name="TextBox 34"/>
            <p:cNvSpPr txBox="1"/>
            <p:nvPr/>
          </p:nvSpPr>
          <p:spPr>
            <a:xfrm>
              <a:off x="-17512" y="-159275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r>
                <a:rPr lang="en-US" sz="2599" dirty="0">
                  <a:solidFill>
                    <a:srgbClr val="545454"/>
                  </a:solidFill>
                  <a:latin typeface="Canva Sans Bold Italics"/>
                </a:rPr>
                <a:t>Deployment</a:t>
              </a:r>
            </a:p>
            <a:p>
              <a:pPr algn="ctr">
                <a:lnSpc>
                  <a:spcPts val="3639"/>
                </a:lnSpc>
                <a:spcBef>
                  <a:spcPct val="0"/>
                </a:spcBef>
              </a:pPr>
              <a:endParaRPr lang="en-US" sz="25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2380296" y="5737327"/>
            <a:ext cx="3202469" cy="3303089"/>
            <a:chOff x="0" y="-154373"/>
            <a:chExt cx="843449" cy="86995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37" name="TextBox 37"/>
            <p:cNvSpPr txBox="1"/>
            <p:nvPr/>
          </p:nvSpPr>
          <p:spPr>
            <a:xfrm>
              <a:off x="19501" y="-154373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r>
                <a:rPr lang="en-US" sz="2599" dirty="0">
                  <a:solidFill>
                    <a:srgbClr val="545454"/>
                  </a:solidFill>
                  <a:latin typeface="Canva Sans Bold Italics"/>
                </a:rPr>
                <a:t>Maintenance</a:t>
              </a:r>
            </a:p>
            <a:p>
              <a:pPr algn="ctr">
                <a:lnSpc>
                  <a:spcPts val="3639"/>
                </a:lnSpc>
                <a:spcBef>
                  <a:spcPct val="0"/>
                </a:spcBef>
              </a:pPr>
              <a:endParaRPr lang="en-US" sz="25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sp>
        <p:nvSpPr>
          <p:cNvPr id="38" name="TextBox 38"/>
          <p:cNvSpPr txBox="1"/>
          <p:nvPr/>
        </p:nvSpPr>
        <p:spPr>
          <a:xfrm>
            <a:off x="1028700" y="410351"/>
            <a:ext cx="13547940" cy="862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98"/>
              </a:lnSpc>
            </a:pPr>
            <a:r>
              <a:rPr lang="en-US" sz="6699">
                <a:solidFill>
                  <a:srgbClr val="FDFDFB"/>
                </a:solidFill>
                <a:latin typeface="Oswald Bold"/>
              </a:rPr>
              <a:t>CÁC GIAI ĐOẠN CỦA MÔ HÌNH</a:t>
            </a:r>
          </a:p>
        </p:txBody>
      </p:sp>
      <p:sp>
        <p:nvSpPr>
          <p:cNvPr id="39" name="TextBox 39"/>
          <p:cNvSpPr txBox="1"/>
          <p:nvPr/>
        </p:nvSpPr>
        <p:spPr>
          <a:xfrm rot="5400000">
            <a:off x="12681069" y="4422771"/>
            <a:ext cx="9771097" cy="1441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  <a:spcBef>
                <a:spcPct val="0"/>
              </a:spcBef>
            </a:pPr>
            <a:r>
              <a:rPr lang="en-US" sz="8499">
                <a:solidFill>
                  <a:srgbClr val="F69200"/>
                </a:solidFill>
                <a:latin typeface="Montserrat Extra-Bold"/>
              </a:rPr>
              <a:t>PHẦN 2</a:t>
            </a:r>
          </a:p>
        </p:txBody>
      </p:sp>
      <p:grpSp>
        <p:nvGrpSpPr>
          <p:cNvPr id="40" name="Group 40"/>
          <p:cNvGrpSpPr/>
          <p:nvPr/>
        </p:nvGrpSpPr>
        <p:grpSpPr>
          <a:xfrm>
            <a:off x="3137505" y="6304412"/>
            <a:ext cx="10345878" cy="4274483"/>
            <a:chOff x="0" y="-25400"/>
            <a:chExt cx="13794504" cy="5699310"/>
          </a:xfrm>
        </p:grpSpPr>
        <p:sp>
          <p:nvSpPr>
            <p:cNvPr id="41" name="TextBox 41"/>
            <p:cNvSpPr txBox="1"/>
            <p:nvPr/>
          </p:nvSpPr>
          <p:spPr>
            <a:xfrm>
              <a:off x="0" y="2221341"/>
              <a:ext cx="13794504" cy="34525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065"/>
                </a:lnSpc>
              </a:pP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Cài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đặt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và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kiểm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thử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phầm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mềm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.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Công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việc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chính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của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giai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đoạn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này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là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kiểm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tra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và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sửa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tất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cả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những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lỗi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tìm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được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sao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cho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phần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mềm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hoạt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động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chính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xác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theo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đúng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tài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liệu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đặc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tả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yêu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cầu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. </a:t>
              </a:r>
            </a:p>
            <a:p>
              <a:pPr algn="just">
                <a:lnSpc>
                  <a:spcPts val="4065"/>
                </a:lnSpc>
              </a:pPr>
              <a:endParaRPr lang="en-US" sz="2903" dirty="0">
                <a:solidFill>
                  <a:srgbClr val="FFFFFF"/>
                </a:solidFill>
                <a:latin typeface="Montserrat Bold" panose="00000800000000000000" charset="0"/>
              </a:endParaRPr>
            </a:p>
          </p:txBody>
        </p:sp>
        <p:sp>
          <p:nvSpPr>
            <p:cNvPr id="42" name="AutoShape 42"/>
            <p:cNvSpPr/>
            <p:nvPr/>
          </p:nvSpPr>
          <p:spPr>
            <a:xfrm rot="5400000">
              <a:off x="7109265" y="1054499"/>
              <a:ext cx="2159798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46" name="Nhóm 45">
            <a:extLst>
              <a:ext uri="{FF2B5EF4-FFF2-40B4-BE49-F238E27FC236}">
                <a16:creationId xmlns:a16="http://schemas.microsoft.com/office/drawing/2014/main" id="{076446F0-ECA6-370E-5137-B534875988F9}"/>
              </a:ext>
            </a:extLst>
          </p:cNvPr>
          <p:cNvGrpSpPr/>
          <p:nvPr/>
        </p:nvGrpSpPr>
        <p:grpSpPr>
          <a:xfrm>
            <a:off x="998374" y="1728686"/>
            <a:ext cx="14584391" cy="7292833"/>
            <a:chOff x="998374" y="1728686"/>
            <a:chExt cx="14584391" cy="7292833"/>
          </a:xfrm>
        </p:grpSpPr>
        <p:grpSp>
          <p:nvGrpSpPr>
            <p:cNvPr id="47" name="Group 5">
              <a:extLst>
                <a:ext uri="{FF2B5EF4-FFF2-40B4-BE49-F238E27FC236}">
                  <a16:creationId xmlns:a16="http://schemas.microsoft.com/office/drawing/2014/main" id="{D3AD709F-F346-FEF5-6C02-4907A35AF936}"/>
                </a:ext>
              </a:extLst>
            </p:cNvPr>
            <p:cNvGrpSpPr/>
            <p:nvPr/>
          </p:nvGrpSpPr>
          <p:grpSpPr>
            <a:xfrm>
              <a:off x="3923009" y="2557730"/>
              <a:ext cx="996295" cy="526035"/>
              <a:chOff x="0" y="0"/>
              <a:chExt cx="1328393" cy="701380"/>
            </a:xfrm>
          </p:grpSpPr>
          <p:sp>
            <p:nvSpPr>
              <p:cNvPr id="78" name="AutoShape 6">
                <a:extLst>
                  <a:ext uri="{FF2B5EF4-FFF2-40B4-BE49-F238E27FC236}">
                    <a16:creationId xmlns:a16="http://schemas.microsoft.com/office/drawing/2014/main" id="{1D732617-73F5-6D43-E738-9803E68DAC9A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79" name="AutoShape 7">
                <a:extLst>
                  <a:ext uri="{FF2B5EF4-FFF2-40B4-BE49-F238E27FC236}">
                    <a16:creationId xmlns:a16="http://schemas.microsoft.com/office/drawing/2014/main" id="{9E995823-73C8-D489-4083-8E2B34B682EB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48" name="Group 8">
              <a:extLst>
                <a:ext uri="{FF2B5EF4-FFF2-40B4-BE49-F238E27FC236}">
                  <a16:creationId xmlns:a16="http://schemas.microsoft.com/office/drawing/2014/main" id="{7C299A0B-5900-3C87-B5AC-E001C296BADB}"/>
                </a:ext>
              </a:extLst>
            </p:cNvPr>
            <p:cNvGrpSpPr/>
            <p:nvPr/>
          </p:nvGrpSpPr>
          <p:grpSpPr>
            <a:xfrm>
              <a:off x="998374" y="1728686"/>
              <a:ext cx="3232795" cy="3230758"/>
              <a:chOff x="-7987" y="-143580"/>
              <a:chExt cx="851436" cy="850900"/>
            </a:xfrm>
          </p:grpSpPr>
          <p:sp>
            <p:nvSpPr>
              <p:cNvPr id="76" name="Freeform 9">
                <a:extLst>
                  <a:ext uri="{FF2B5EF4-FFF2-40B4-BE49-F238E27FC236}">
                    <a16:creationId xmlns:a16="http://schemas.microsoft.com/office/drawing/2014/main" id="{BBA66B4E-61A8-540E-4AB3-C5081783E620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77" name="TextBox 10">
                <a:extLst>
                  <a:ext uri="{FF2B5EF4-FFF2-40B4-BE49-F238E27FC236}">
                    <a16:creationId xmlns:a16="http://schemas.microsoft.com/office/drawing/2014/main" id="{289201A1-9C8C-5419-E4BC-8FA41603075F}"/>
                  </a:ext>
                </a:extLst>
              </p:cNvPr>
              <p:cNvSpPr txBox="1"/>
              <p:nvPr/>
            </p:nvSpPr>
            <p:spPr>
              <a:xfrm>
                <a:off x="-7987" y="-14358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59"/>
                  </a:lnSpc>
                </a:pPr>
                <a:r>
                  <a:rPr lang="en-US" sz="2399" dirty="0">
                    <a:solidFill>
                      <a:srgbClr val="545454"/>
                    </a:solidFill>
                    <a:latin typeface="Canva Sans Bold Italics"/>
                  </a:rPr>
                  <a:t>Requirement </a:t>
                </a:r>
              </a:p>
              <a:p>
                <a:pPr algn="ctr">
                  <a:lnSpc>
                    <a:spcPts val="3359"/>
                  </a:lnSpc>
                </a:pPr>
                <a:r>
                  <a:rPr lang="en-US" sz="2399" dirty="0">
                    <a:solidFill>
                      <a:srgbClr val="545454"/>
                    </a:solidFill>
                    <a:latin typeface="Canva Sans Bold Italics"/>
                  </a:rPr>
                  <a:t>Analysis</a:t>
                </a:r>
              </a:p>
              <a:p>
                <a:pPr algn="ctr">
                  <a:lnSpc>
                    <a:spcPts val="3079"/>
                  </a:lnSpc>
                  <a:spcBef>
                    <a:spcPct val="0"/>
                  </a:spcBef>
                </a:pPr>
                <a:endParaRPr lang="en-US" sz="23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49" name="Group 13">
              <a:extLst>
                <a:ext uri="{FF2B5EF4-FFF2-40B4-BE49-F238E27FC236}">
                  <a16:creationId xmlns:a16="http://schemas.microsoft.com/office/drawing/2014/main" id="{97FDB3AA-31B1-C230-A7D0-C23D4D342BB1}"/>
                </a:ext>
              </a:extLst>
            </p:cNvPr>
            <p:cNvGrpSpPr/>
            <p:nvPr/>
          </p:nvGrpSpPr>
          <p:grpSpPr>
            <a:xfrm>
              <a:off x="6174278" y="3367654"/>
              <a:ext cx="996295" cy="526035"/>
              <a:chOff x="0" y="0"/>
              <a:chExt cx="1328393" cy="701380"/>
            </a:xfrm>
          </p:grpSpPr>
          <p:sp>
            <p:nvSpPr>
              <p:cNvPr id="74" name="AutoShape 14">
                <a:extLst>
                  <a:ext uri="{FF2B5EF4-FFF2-40B4-BE49-F238E27FC236}">
                    <a16:creationId xmlns:a16="http://schemas.microsoft.com/office/drawing/2014/main" id="{CFA001CE-E282-BADC-0DF4-89266315B68E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75" name="AutoShape 15">
                <a:extLst>
                  <a:ext uri="{FF2B5EF4-FFF2-40B4-BE49-F238E27FC236}">
                    <a16:creationId xmlns:a16="http://schemas.microsoft.com/office/drawing/2014/main" id="{758030E2-99B5-4F7C-A6DA-02F269F9A792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50" name="Group 16">
              <a:extLst>
                <a:ext uri="{FF2B5EF4-FFF2-40B4-BE49-F238E27FC236}">
                  <a16:creationId xmlns:a16="http://schemas.microsoft.com/office/drawing/2014/main" id="{94894714-7E0E-A15C-AF56-7F7C80AEDE90}"/>
                </a:ext>
              </a:extLst>
            </p:cNvPr>
            <p:cNvGrpSpPr/>
            <p:nvPr/>
          </p:nvGrpSpPr>
          <p:grpSpPr>
            <a:xfrm>
              <a:off x="3298719" y="2530504"/>
              <a:ext cx="3202769" cy="3266923"/>
              <a:chOff x="-79" y="-145715"/>
              <a:chExt cx="843528" cy="860425"/>
            </a:xfrm>
          </p:grpSpPr>
          <p:sp>
            <p:nvSpPr>
              <p:cNvPr id="72" name="Freeform 17">
                <a:extLst>
                  <a:ext uri="{FF2B5EF4-FFF2-40B4-BE49-F238E27FC236}">
                    <a16:creationId xmlns:a16="http://schemas.microsoft.com/office/drawing/2014/main" id="{95F454E1-72D7-759C-25B8-4921A066BB54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73" name="TextBox 18">
                <a:extLst>
                  <a:ext uri="{FF2B5EF4-FFF2-40B4-BE49-F238E27FC236}">
                    <a16:creationId xmlns:a16="http://schemas.microsoft.com/office/drawing/2014/main" id="{68854C28-1C2F-87AD-BA09-2AAB25DB25C1}"/>
                  </a:ext>
                </a:extLst>
              </p:cNvPr>
              <p:cNvSpPr txBox="1"/>
              <p:nvPr/>
            </p:nvSpPr>
            <p:spPr>
              <a:xfrm>
                <a:off x="-79" y="-14571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99"/>
                  </a:lnSpc>
                </a:pPr>
                <a:r>
                  <a:rPr lang="en-US" sz="2499" dirty="0">
                    <a:solidFill>
                      <a:srgbClr val="545454"/>
                    </a:solidFill>
                    <a:latin typeface="Canva Sans Bold Italics"/>
                  </a:rPr>
                  <a:t>Design</a:t>
                </a:r>
              </a:p>
              <a:p>
                <a:pPr algn="ctr">
                  <a:lnSpc>
                    <a:spcPts val="3499"/>
                  </a:lnSpc>
                  <a:spcBef>
                    <a:spcPct val="0"/>
                  </a:spcBef>
                </a:pPr>
                <a:endParaRPr lang="en-US" sz="24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51" name="Group 19">
              <a:extLst>
                <a:ext uri="{FF2B5EF4-FFF2-40B4-BE49-F238E27FC236}">
                  <a16:creationId xmlns:a16="http://schemas.microsoft.com/office/drawing/2014/main" id="{3B212EE0-EF6A-6796-971E-05E3420AB693}"/>
                </a:ext>
              </a:extLst>
            </p:cNvPr>
            <p:cNvGrpSpPr/>
            <p:nvPr/>
          </p:nvGrpSpPr>
          <p:grpSpPr>
            <a:xfrm>
              <a:off x="8444597" y="4177578"/>
              <a:ext cx="996295" cy="526035"/>
              <a:chOff x="0" y="0"/>
              <a:chExt cx="1328393" cy="701380"/>
            </a:xfrm>
          </p:grpSpPr>
          <p:sp>
            <p:nvSpPr>
              <p:cNvPr id="70" name="AutoShape 20">
                <a:extLst>
                  <a:ext uri="{FF2B5EF4-FFF2-40B4-BE49-F238E27FC236}">
                    <a16:creationId xmlns:a16="http://schemas.microsoft.com/office/drawing/2014/main" id="{5E85828E-7DE1-1F8B-1223-A975AC28F74E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71" name="AutoShape 21">
                <a:extLst>
                  <a:ext uri="{FF2B5EF4-FFF2-40B4-BE49-F238E27FC236}">
                    <a16:creationId xmlns:a16="http://schemas.microsoft.com/office/drawing/2014/main" id="{70B0DD78-7C6B-0103-B266-2F6A921CCD82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52" name="Group 22">
              <a:extLst>
                <a:ext uri="{FF2B5EF4-FFF2-40B4-BE49-F238E27FC236}">
                  <a16:creationId xmlns:a16="http://schemas.microsoft.com/office/drawing/2014/main" id="{090ABDC0-A9E9-F070-A75E-DF8614CCF62F}"/>
                </a:ext>
              </a:extLst>
            </p:cNvPr>
            <p:cNvGrpSpPr/>
            <p:nvPr/>
          </p:nvGrpSpPr>
          <p:grpSpPr>
            <a:xfrm>
              <a:off x="5499711" y="3264799"/>
              <a:ext cx="3272096" cy="3266923"/>
              <a:chOff x="-18338" y="-165634"/>
              <a:chExt cx="861787" cy="860425"/>
            </a:xfrm>
          </p:grpSpPr>
          <p:sp>
            <p:nvSpPr>
              <p:cNvPr id="68" name="Freeform 23">
                <a:extLst>
                  <a:ext uri="{FF2B5EF4-FFF2-40B4-BE49-F238E27FC236}">
                    <a16:creationId xmlns:a16="http://schemas.microsoft.com/office/drawing/2014/main" id="{2DC8DBAD-CA0A-E3AD-FFD7-8535CFA22263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69" name="TextBox 24">
                <a:extLst>
                  <a:ext uri="{FF2B5EF4-FFF2-40B4-BE49-F238E27FC236}">
                    <a16:creationId xmlns:a16="http://schemas.microsoft.com/office/drawing/2014/main" id="{A61F1706-1B48-8356-51B3-1C03A2E95EA1}"/>
                  </a:ext>
                </a:extLst>
              </p:cNvPr>
              <p:cNvSpPr txBox="1"/>
              <p:nvPr/>
            </p:nvSpPr>
            <p:spPr>
              <a:xfrm>
                <a:off x="-18338" y="-165634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99"/>
                  </a:lnSpc>
                </a:pPr>
                <a:r>
                  <a:rPr lang="en-US" sz="2499" dirty="0">
                    <a:solidFill>
                      <a:srgbClr val="545454"/>
                    </a:solidFill>
                    <a:latin typeface="Canva Sans Bold Italics"/>
                  </a:rPr>
                  <a:t>Development</a:t>
                </a:r>
              </a:p>
              <a:p>
                <a:pPr algn="ctr">
                  <a:lnSpc>
                    <a:spcPts val="3499"/>
                  </a:lnSpc>
                  <a:spcBef>
                    <a:spcPct val="0"/>
                  </a:spcBef>
                </a:pPr>
                <a:endParaRPr lang="en-US" sz="24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53" name="Group 25">
              <a:extLst>
                <a:ext uri="{FF2B5EF4-FFF2-40B4-BE49-F238E27FC236}">
                  <a16:creationId xmlns:a16="http://schemas.microsoft.com/office/drawing/2014/main" id="{0535433E-6FA9-5279-5560-8DA442FC36F6}"/>
                </a:ext>
              </a:extLst>
            </p:cNvPr>
            <p:cNvGrpSpPr/>
            <p:nvPr/>
          </p:nvGrpSpPr>
          <p:grpSpPr>
            <a:xfrm>
              <a:off x="10714917" y="4987502"/>
              <a:ext cx="996295" cy="526035"/>
              <a:chOff x="0" y="0"/>
              <a:chExt cx="1328393" cy="701380"/>
            </a:xfrm>
          </p:grpSpPr>
          <p:sp>
            <p:nvSpPr>
              <p:cNvPr id="66" name="AutoShape 26">
                <a:extLst>
                  <a:ext uri="{FF2B5EF4-FFF2-40B4-BE49-F238E27FC236}">
                    <a16:creationId xmlns:a16="http://schemas.microsoft.com/office/drawing/2014/main" id="{BDF7F254-3011-D3AF-2441-7F2E415F05DF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67" name="AutoShape 27">
                <a:extLst>
                  <a:ext uri="{FF2B5EF4-FFF2-40B4-BE49-F238E27FC236}">
                    <a16:creationId xmlns:a16="http://schemas.microsoft.com/office/drawing/2014/main" id="{A3C9378F-DFF6-C832-C680-FC535ECB168A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54" name="Group 28">
              <a:extLst>
                <a:ext uri="{FF2B5EF4-FFF2-40B4-BE49-F238E27FC236}">
                  <a16:creationId xmlns:a16="http://schemas.microsoft.com/office/drawing/2014/main" id="{089B690F-B3E6-89E5-4F4F-84A04C76D69C}"/>
                </a:ext>
              </a:extLst>
            </p:cNvPr>
            <p:cNvGrpSpPr/>
            <p:nvPr/>
          </p:nvGrpSpPr>
          <p:grpSpPr>
            <a:xfrm>
              <a:off x="7839658" y="4177580"/>
              <a:ext cx="3202469" cy="3303089"/>
              <a:chOff x="0" y="-138544"/>
              <a:chExt cx="843449" cy="869950"/>
            </a:xfrm>
          </p:grpSpPr>
          <p:sp>
            <p:nvSpPr>
              <p:cNvPr id="64" name="Freeform 29">
                <a:extLst>
                  <a:ext uri="{FF2B5EF4-FFF2-40B4-BE49-F238E27FC236}">
                    <a16:creationId xmlns:a16="http://schemas.microsoft.com/office/drawing/2014/main" id="{0A760D7B-E938-7354-07DB-D32DC18D0A53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65" name="TextBox 30">
                <a:extLst>
                  <a:ext uri="{FF2B5EF4-FFF2-40B4-BE49-F238E27FC236}">
                    <a16:creationId xmlns:a16="http://schemas.microsoft.com/office/drawing/2014/main" id="{94B629AA-B414-CC00-BDBE-FE773D529633}"/>
                  </a:ext>
                </a:extLst>
              </p:cNvPr>
              <p:cNvSpPr txBox="1"/>
              <p:nvPr/>
            </p:nvSpPr>
            <p:spPr>
              <a:xfrm>
                <a:off x="5784" y="-138544"/>
                <a:ext cx="812800" cy="8699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779"/>
                  </a:lnSpc>
                </a:pPr>
                <a:r>
                  <a:rPr lang="en-US" sz="2699" dirty="0">
                    <a:solidFill>
                      <a:srgbClr val="545454"/>
                    </a:solidFill>
                    <a:latin typeface="Canva Sans Bold Italics"/>
                  </a:rPr>
                  <a:t>Test</a:t>
                </a:r>
              </a:p>
              <a:p>
                <a:pPr algn="ctr">
                  <a:lnSpc>
                    <a:spcPts val="3779"/>
                  </a:lnSpc>
                  <a:spcBef>
                    <a:spcPct val="0"/>
                  </a:spcBef>
                </a:pPr>
                <a:endParaRPr lang="en-US" sz="26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55" name="Group 31">
              <a:extLst>
                <a:ext uri="{FF2B5EF4-FFF2-40B4-BE49-F238E27FC236}">
                  <a16:creationId xmlns:a16="http://schemas.microsoft.com/office/drawing/2014/main" id="{924BAEA9-2D1B-9DB1-845F-AB64DE7CB970}"/>
                </a:ext>
              </a:extLst>
            </p:cNvPr>
            <p:cNvGrpSpPr/>
            <p:nvPr/>
          </p:nvGrpSpPr>
          <p:grpSpPr>
            <a:xfrm>
              <a:off x="12985236" y="5797427"/>
              <a:ext cx="996295" cy="526035"/>
              <a:chOff x="0" y="0"/>
              <a:chExt cx="1328393" cy="701380"/>
            </a:xfrm>
          </p:grpSpPr>
          <p:sp>
            <p:nvSpPr>
              <p:cNvPr id="62" name="AutoShape 32">
                <a:extLst>
                  <a:ext uri="{FF2B5EF4-FFF2-40B4-BE49-F238E27FC236}">
                    <a16:creationId xmlns:a16="http://schemas.microsoft.com/office/drawing/2014/main" id="{0FDB44FE-43B9-5D1C-4887-76D4D400824B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63" name="AutoShape 33">
                <a:extLst>
                  <a:ext uri="{FF2B5EF4-FFF2-40B4-BE49-F238E27FC236}">
                    <a16:creationId xmlns:a16="http://schemas.microsoft.com/office/drawing/2014/main" id="{246EA79D-F138-8C1C-A14F-E47C94A438E8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56" name="Group 34">
              <a:extLst>
                <a:ext uri="{FF2B5EF4-FFF2-40B4-BE49-F238E27FC236}">
                  <a16:creationId xmlns:a16="http://schemas.microsoft.com/office/drawing/2014/main" id="{EF1E0D55-BC12-0E91-77B6-13E65F5C1B04}"/>
                </a:ext>
              </a:extLst>
            </p:cNvPr>
            <p:cNvGrpSpPr/>
            <p:nvPr/>
          </p:nvGrpSpPr>
          <p:grpSpPr>
            <a:xfrm>
              <a:off x="10109977" y="4859887"/>
              <a:ext cx="3202469" cy="3303089"/>
              <a:chOff x="0" y="-172155"/>
              <a:chExt cx="843449" cy="869950"/>
            </a:xfrm>
          </p:grpSpPr>
          <p:sp>
            <p:nvSpPr>
              <p:cNvPr id="60" name="Freeform 35">
                <a:extLst>
                  <a:ext uri="{FF2B5EF4-FFF2-40B4-BE49-F238E27FC236}">
                    <a16:creationId xmlns:a16="http://schemas.microsoft.com/office/drawing/2014/main" id="{6FF18B7A-2685-0F4C-85D8-46D8C2A67272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61" name="TextBox 36">
                <a:extLst>
                  <a:ext uri="{FF2B5EF4-FFF2-40B4-BE49-F238E27FC236}">
                    <a16:creationId xmlns:a16="http://schemas.microsoft.com/office/drawing/2014/main" id="{F9AB2B5B-A176-B601-C1D5-820E644D736F}"/>
                  </a:ext>
                </a:extLst>
              </p:cNvPr>
              <p:cNvSpPr txBox="1"/>
              <p:nvPr/>
            </p:nvSpPr>
            <p:spPr>
              <a:xfrm>
                <a:off x="0" y="-172155"/>
                <a:ext cx="812800" cy="8699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639"/>
                  </a:lnSpc>
                </a:pPr>
                <a:r>
                  <a:rPr lang="en-US" sz="2599" dirty="0">
                    <a:solidFill>
                      <a:srgbClr val="545454"/>
                    </a:solidFill>
                    <a:latin typeface="Canva Sans Bold Italics"/>
                  </a:rPr>
                  <a:t>Deployment</a:t>
                </a:r>
              </a:p>
              <a:p>
                <a:pPr algn="ctr">
                  <a:lnSpc>
                    <a:spcPts val="3639"/>
                  </a:lnSpc>
                  <a:spcBef>
                    <a:spcPct val="0"/>
                  </a:spcBef>
                </a:pPr>
                <a:endParaRPr lang="en-US" sz="25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57" name="Group 37">
              <a:extLst>
                <a:ext uri="{FF2B5EF4-FFF2-40B4-BE49-F238E27FC236}">
                  <a16:creationId xmlns:a16="http://schemas.microsoft.com/office/drawing/2014/main" id="{0670618B-3A7D-A6B3-8B15-076E283D6F07}"/>
                </a:ext>
              </a:extLst>
            </p:cNvPr>
            <p:cNvGrpSpPr/>
            <p:nvPr/>
          </p:nvGrpSpPr>
          <p:grpSpPr>
            <a:xfrm>
              <a:off x="12380296" y="5718430"/>
              <a:ext cx="3202469" cy="3303089"/>
              <a:chOff x="0" y="-159350"/>
              <a:chExt cx="843449" cy="869950"/>
            </a:xfrm>
          </p:grpSpPr>
          <p:sp>
            <p:nvSpPr>
              <p:cNvPr id="58" name="Freeform 38">
                <a:extLst>
                  <a:ext uri="{FF2B5EF4-FFF2-40B4-BE49-F238E27FC236}">
                    <a16:creationId xmlns:a16="http://schemas.microsoft.com/office/drawing/2014/main" id="{5C32B085-DA2B-8FEB-5412-B878A286A9F4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59" name="TextBox 39">
                <a:extLst>
                  <a:ext uri="{FF2B5EF4-FFF2-40B4-BE49-F238E27FC236}">
                    <a16:creationId xmlns:a16="http://schemas.microsoft.com/office/drawing/2014/main" id="{70F66341-7E3D-CB30-D5AA-520E68C8A801}"/>
                  </a:ext>
                </a:extLst>
              </p:cNvPr>
              <p:cNvSpPr txBox="1"/>
              <p:nvPr/>
            </p:nvSpPr>
            <p:spPr>
              <a:xfrm>
                <a:off x="0" y="-159350"/>
                <a:ext cx="812800" cy="8699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639"/>
                  </a:lnSpc>
                </a:pPr>
                <a:r>
                  <a:rPr lang="en-US" sz="2599" dirty="0">
                    <a:solidFill>
                      <a:srgbClr val="545454"/>
                    </a:solidFill>
                    <a:latin typeface="Canva Sans Bold Italics"/>
                  </a:rPr>
                  <a:t>Maintenance</a:t>
                </a:r>
              </a:p>
              <a:p>
                <a:pPr algn="ctr">
                  <a:lnSpc>
                    <a:spcPts val="3639"/>
                  </a:lnSpc>
                  <a:spcBef>
                    <a:spcPct val="0"/>
                  </a:spcBef>
                </a:pPr>
                <a:endParaRPr lang="en-US" sz="25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t="7746" b="774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6641975" y="0"/>
            <a:ext cx="6901178" cy="10604645"/>
          </a:xfrm>
          <a:prstGeom prst="rect">
            <a:avLst/>
          </a:prstGeom>
          <a:solidFill>
            <a:srgbClr val="FDFDFB"/>
          </a:solidFill>
        </p:spPr>
      </p:sp>
      <p:sp>
        <p:nvSpPr>
          <p:cNvPr id="4" name="AutoShape 4"/>
          <p:cNvSpPr/>
          <p:nvPr/>
        </p:nvSpPr>
        <p:spPr>
          <a:xfrm>
            <a:off x="1028700" y="1587272"/>
            <a:ext cx="2101215" cy="0"/>
          </a:xfrm>
          <a:prstGeom prst="line">
            <a:avLst/>
          </a:prstGeom>
          <a:ln w="38100" cap="rnd">
            <a:solidFill>
              <a:srgbClr val="FDFDFB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3923009" y="2557730"/>
            <a:ext cx="996295" cy="526035"/>
            <a:chOff x="0" y="0"/>
            <a:chExt cx="1328393" cy="701380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AutoShape 7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8" name="Group 8"/>
          <p:cNvGrpSpPr/>
          <p:nvPr/>
        </p:nvGrpSpPr>
        <p:grpSpPr>
          <a:xfrm>
            <a:off x="1028700" y="1687911"/>
            <a:ext cx="3202469" cy="3230758"/>
            <a:chOff x="0" y="-154319"/>
            <a:chExt cx="843449" cy="8509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3533" y="-154319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dirty="0">
                  <a:solidFill>
                    <a:srgbClr val="545454"/>
                  </a:solidFill>
                  <a:latin typeface="Canva Sans Bold Italics"/>
                </a:rPr>
                <a:t>Requirement </a:t>
              </a:r>
            </a:p>
            <a:p>
              <a:pPr algn="ctr">
                <a:lnSpc>
                  <a:spcPts val="3359"/>
                </a:lnSpc>
              </a:pPr>
              <a:r>
                <a:rPr lang="en-US" sz="2399" dirty="0">
                  <a:solidFill>
                    <a:srgbClr val="545454"/>
                  </a:solidFill>
                  <a:latin typeface="Canva Sans Bold Italics"/>
                </a:rPr>
                <a:t>Analysis</a:t>
              </a:r>
            </a:p>
            <a:p>
              <a:pPr algn="ctr">
                <a:lnSpc>
                  <a:spcPts val="3079"/>
                </a:lnSpc>
                <a:spcBef>
                  <a:spcPct val="0"/>
                </a:spcBef>
              </a:pPr>
              <a:endParaRPr lang="en-US" sz="23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174278" y="3367654"/>
            <a:ext cx="996295" cy="526035"/>
            <a:chOff x="0" y="0"/>
            <a:chExt cx="1328393" cy="701380"/>
          </a:xfrm>
        </p:grpSpPr>
        <p:sp>
          <p:nvSpPr>
            <p:cNvPr id="12" name="AutoShape 12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3" name="AutoShape 13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14" name="Group 14"/>
          <p:cNvGrpSpPr/>
          <p:nvPr/>
        </p:nvGrpSpPr>
        <p:grpSpPr>
          <a:xfrm>
            <a:off x="3299019" y="2530504"/>
            <a:ext cx="3202469" cy="3266923"/>
            <a:chOff x="0" y="-145715"/>
            <a:chExt cx="843449" cy="86042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10307" y="-14571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 dirty="0">
                  <a:solidFill>
                    <a:srgbClr val="545454"/>
                  </a:solidFill>
                  <a:latin typeface="Canva Sans Bold Italics"/>
                </a:rPr>
                <a:t>Design</a:t>
              </a:r>
            </a:p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endParaRPr lang="en-US" sz="24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444597" y="4177578"/>
            <a:ext cx="996295" cy="526035"/>
            <a:chOff x="0" y="0"/>
            <a:chExt cx="1328393" cy="701380"/>
          </a:xfrm>
        </p:grpSpPr>
        <p:sp>
          <p:nvSpPr>
            <p:cNvPr id="18" name="AutoShape 18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9" name="AutoShape 19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20" name="Group 20"/>
          <p:cNvGrpSpPr/>
          <p:nvPr/>
        </p:nvGrpSpPr>
        <p:grpSpPr>
          <a:xfrm>
            <a:off x="5488043" y="3323556"/>
            <a:ext cx="3283764" cy="3266923"/>
            <a:chOff x="-21411" y="-150159"/>
            <a:chExt cx="864860" cy="86042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-21411" y="-150159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 dirty="0">
                  <a:solidFill>
                    <a:srgbClr val="545454"/>
                  </a:solidFill>
                  <a:latin typeface="Canva Sans Bold Italics"/>
                </a:rPr>
                <a:t>Development</a:t>
              </a:r>
            </a:p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endParaRPr lang="en-US" sz="24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0714917" y="4987502"/>
            <a:ext cx="996295" cy="526035"/>
            <a:chOff x="0" y="0"/>
            <a:chExt cx="1328393" cy="701380"/>
          </a:xfrm>
        </p:grpSpPr>
        <p:sp>
          <p:nvSpPr>
            <p:cNvPr id="24" name="AutoShape 24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5" name="AutoShape 25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26" name="Group 26"/>
          <p:cNvGrpSpPr/>
          <p:nvPr/>
        </p:nvGrpSpPr>
        <p:grpSpPr>
          <a:xfrm>
            <a:off x="7839005" y="4145880"/>
            <a:ext cx="3203122" cy="3303089"/>
            <a:chOff x="-172" y="-146893"/>
            <a:chExt cx="843621" cy="86995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-172" y="-146893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</a:pPr>
              <a:r>
                <a:rPr lang="en-US" sz="2699" dirty="0">
                  <a:solidFill>
                    <a:srgbClr val="545454"/>
                  </a:solidFill>
                  <a:latin typeface="Canva Sans Bold Italics"/>
                </a:rPr>
                <a:t>Test</a:t>
              </a:r>
            </a:p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endParaRPr lang="en-US" sz="26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2985236" y="5797427"/>
            <a:ext cx="996295" cy="526035"/>
            <a:chOff x="0" y="0"/>
            <a:chExt cx="1328393" cy="701380"/>
          </a:xfrm>
        </p:grpSpPr>
        <p:sp>
          <p:nvSpPr>
            <p:cNvPr id="30" name="AutoShape 30"/>
            <p:cNvSpPr/>
            <p:nvPr/>
          </p:nvSpPr>
          <p:spPr>
            <a:xfrm>
              <a:off x="0" y="0"/>
              <a:ext cx="1328393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1" name="AutoShape 31"/>
            <p:cNvSpPr/>
            <p:nvPr/>
          </p:nvSpPr>
          <p:spPr>
            <a:xfrm rot="5400000">
              <a:off x="965003" y="337990"/>
              <a:ext cx="675980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32" name="Group 32"/>
          <p:cNvGrpSpPr/>
          <p:nvPr/>
        </p:nvGrpSpPr>
        <p:grpSpPr>
          <a:xfrm>
            <a:off x="10013521" y="4918671"/>
            <a:ext cx="3298925" cy="3303089"/>
            <a:chOff x="-25404" y="-156673"/>
            <a:chExt cx="868853" cy="86995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34" name="TextBox 34"/>
            <p:cNvSpPr txBox="1"/>
            <p:nvPr/>
          </p:nvSpPr>
          <p:spPr>
            <a:xfrm>
              <a:off x="-25404" y="-156673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r>
                <a:rPr lang="en-US" sz="2599" dirty="0">
                  <a:solidFill>
                    <a:srgbClr val="545454"/>
                  </a:solidFill>
                  <a:latin typeface="Canva Sans Bold Italics"/>
                </a:rPr>
                <a:t>Deployment</a:t>
              </a:r>
            </a:p>
            <a:p>
              <a:pPr algn="ctr">
                <a:lnSpc>
                  <a:spcPts val="3639"/>
                </a:lnSpc>
                <a:spcBef>
                  <a:spcPct val="0"/>
                </a:spcBef>
              </a:pPr>
              <a:endParaRPr lang="en-US" sz="25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2380296" y="5675894"/>
            <a:ext cx="3202469" cy="3303089"/>
            <a:chOff x="0" y="-170553"/>
            <a:chExt cx="843449" cy="86995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43449" cy="426627"/>
            </a:xfrm>
            <a:custGeom>
              <a:avLst/>
              <a:gdLst/>
              <a:ahLst/>
              <a:cxnLst/>
              <a:rect l="l" t="t" r="r" b="b"/>
              <a:pathLst>
                <a:path w="843449" h="426627">
                  <a:moveTo>
                    <a:pt x="176476" y="0"/>
                  </a:moveTo>
                  <a:lnTo>
                    <a:pt x="666972" y="0"/>
                  </a:lnTo>
                  <a:cubicBezTo>
                    <a:pt x="764438" y="0"/>
                    <a:pt x="843449" y="79011"/>
                    <a:pt x="843449" y="176476"/>
                  </a:cubicBezTo>
                  <a:lnTo>
                    <a:pt x="843449" y="250150"/>
                  </a:lnTo>
                  <a:cubicBezTo>
                    <a:pt x="843449" y="296955"/>
                    <a:pt x="824856" y="341842"/>
                    <a:pt x="791760" y="374938"/>
                  </a:cubicBezTo>
                  <a:cubicBezTo>
                    <a:pt x="758664" y="408034"/>
                    <a:pt x="713777" y="426627"/>
                    <a:pt x="666972" y="426627"/>
                  </a:cubicBezTo>
                  <a:lnTo>
                    <a:pt x="176476" y="426627"/>
                  </a:lnTo>
                  <a:cubicBezTo>
                    <a:pt x="129672" y="426627"/>
                    <a:pt x="84784" y="408034"/>
                    <a:pt x="51689" y="374938"/>
                  </a:cubicBezTo>
                  <a:cubicBezTo>
                    <a:pt x="18593" y="341842"/>
                    <a:pt x="0" y="296955"/>
                    <a:pt x="0" y="250150"/>
                  </a:cubicBezTo>
                  <a:lnTo>
                    <a:pt x="0" y="176476"/>
                  </a:lnTo>
                  <a:cubicBezTo>
                    <a:pt x="0" y="129672"/>
                    <a:pt x="18593" y="84784"/>
                    <a:pt x="51689" y="51689"/>
                  </a:cubicBezTo>
                  <a:cubicBezTo>
                    <a:pt x="84784" y="18593"/>
                    <a:pt x="129672" y="0"/>
                    <a:pt x="176476" y="0"/>
                  </a:cubicBezTo>
                  <a:close/>
                </a:path>
              </a:pathLst>
            </a:custGeom>
            <a:solidFill>
              <a:srgbClr val="C1D6E1"/>
            </a:solidFill>
            <a:ln w="38100">
              <a:solidFill>
                <a:srgbClr val="FFFFFF"/>
              </a:solidFill>
            </a:ln>
          </p:spPr>
        </p:sp>
        <p:sp>
          <p:nvSpPr>
            <p:cNvPr id="37" name="TextBox 37"/>
            <p:cNvSpPr txBox="1"/>
            <p:nvPr/>
          </p:nvSpPr>
          <p:spPr>
            <a:xfrm>
              <a:off x="22591" y="-170553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r>
                <a:rPr lang="en-US" sz="2599" dirty="0">
                  <a:solidFill>
                    <a:srgbClr val="545454"/>
                  </a:solidFill>
                  <a:latin typeface="Canva Sans Bold Italics"/>
                </a:rPr>
                <a:t>Maintenance</a:t>
              </a:r>
            </a:p>
            <a:p>
              <a:pPr algn="ctr">
                <a:lnSpc>
                  <a:spcPts val="3639"/>
                </a:lnSpc>
                <a:spcBef>
                  <a:spcPct val="0"/>
                </a:spcBef>
              </a:pPr>
              <a:endParaRPr lang="en-US" sz="2599" dirty="0">
                <a:solidFill>
                  <a:srgbClr val="545454"/>
                </a:solidFill>
                <a:latin typeface="Canva Sans Bold Italics"/>
              </a:endParaRPr>
            </a:p>
          </p:txBody>
        </p:sp>
      </p:grpSp>
      <p:sp>
        <p:nvSpPr>
          <p:cNvPr id="38" name="TextBox 38"/>
          <p:cNvSpPr txBox="1"/>
          <p:nvPr/>
        </p:nvSpPr>
        <p:spPr>
          <a:xfrm>
            <a:off x="1028700" y="410351"/>
            <a:ext cx="13547940" cy="862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98"/>
              </a:lnSpc>
            </a:pPr>
            <a:r>
              <a:rPr lang="en-US" sz="6699">
                <a:solidFill>
                  <a:srgbClr val="FDFDFB"/>
                </a:solidFill>
                <a:latin typeface="Oswald Bold"/>
              </a:rPr>
              <a:t>CÁC GIAI ĐOẠN CỦA MÔ HÌNH</a:t>
            </a:r>
          </a:p>
        </p:txBody>
      </p:sp>
      <p:sp>
        <p:nvSpPr>
          <p:cNvPr id="39" name="TextBox 39"/>
          <p:cNvSpPr txBox="1"/>
          <p:nvPr/>
        </p:nvSpPr>
        <p:spPr>
          <a:xfrm rot="5400000">
            <a:off x="12681069" y="4422771"/>
            <a:ext cx="9771097" cy="1441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  <a:spcBef>
                <a:spcPct val="0"/>
              </a:spcBef>
            </a:pPr>
            <a:r>
              <a:rPr lang="en-US" sz="8499">
                <a:solidFill>
                  <a:srgbClr val="F69200"/>
                </a:solidFill>
                <a:latin typeface="Montserrat Extra-Bold"/>
              </a:rPr>
              <a:t>PHẦN 2</a:t>
            </a:r>
          </a:p>
        </p:txBody>
      </p:sp>
      <p:grpSp>
        <p:nvGrpSpPr>
          <p:cNvPr id="40" name="Group 40"/>
          <p:cNvGrpSpPr/>
          <p:nvPr/>
        </p:nvGrpSpPr>
        <p:grpSpPr>
          <a:xfrm>
            <a:off x="3769806" y="7114267"/>
            <a:ext cx="10345878" cy="2702604"/>
            <a:chOff x="0" y="-25093"/>
            <a:chExt cx="13794504" cy="3603472"/>
          </a:xfrm>
        </p:grpSpPr>
        <p:sp>
          <p:nvSpPr>
            <p:cNvPr id="41" name="TextBox 41"/>
            <p:cNvSpPr txBox="1"/>
            <p:nvPr/>
          </p:nvSpPr>
          <p:spPr>
            <a:xfrm>
              <a:off x="0" y="1527903"/>
              <a:ext cx="13794504" cy="20504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065"/>
                </a:lnSpc>
              </a:pP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Triển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khai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hệ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thống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trong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môi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trường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khách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hàng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và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đưa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ra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en-US" sz="2903" dirty="0" err="1">
                  <a:solidFill>
                    <a:srgbClr val="FFFFFF"/>
                  </a:solidFill>
                  <a:latin typeface="Montserrat Bold" panose="00000800000000000000" charset="0"/>
                </a:rPr>
                <a:t>thị</a:t>
              </a:r>
              <a:r>
                <a:rPr lang="en-US" sz="2903" dirty="0">
                  <a:solidFill>
                    <a:srgbClr val="FFFFFF"/>
                  </a:solidFill>
                  <a:latin typeface="Montserrat Bold" panose="00000800000000000000" charset="0"/>
                </a:rPr>
                <a:t> </a:t>
              </a:r>
              <a:r>
                <a:rPr lang="vi-VN" sz="2903" dirty="0">
                  <a:solidFill>
                    <a:srgbClr val="FFFFFF"/>
                  </a:solidFill>
                  <a:latin typeface="Montserrat Bold" panose="00000800000000000000" charset="0"/>
                </a:rPr>
                <a:t>trường.</a:t>
              </a:r>
              <a:endParaRPr lang="en-US" sz="2903" dirty="0">
                <a:solidFill>
                  <a:srgbClr val="FFFFFF"/>
                </a:solidFill>
                <a:latin typeface="Montserrat Bold" panose="00000800000000000000" charset="0"/>
              </a:endParaRPr>
            </a:p>
            <a:p>
              <a:pPr algn="just">
                <a:lnSpc>
                  <a:spcPts val="4065"/>
                </a:lnSpc>
              </a:pPr>
              <a:endParaRPr lang="en-US" sz="2903" dirty="0">
                <a:solidFill>
                  <a:srgbClr val="FFFFFF"/>
                </a:solidFill>
                <a:latin typeface="Montserrat Bold" panose="00000800000000000000" charset="0"/>
              </a:endParaRPr>
            </a:p>
          </p:txBody>
        </p:sp>
        <p:sp>
          <p:nvSpPr>
            <p:cNvPr id="42" name="AutoShape 42"/>
            <p:cNvSpPr/>
            <p:nvPr/>
          </p:nvSpPr>
          <p:spPr>
            <a:xfrm rot="5455427">
              <a:off x="9531237" y="762110"/>
              <a:ext cx="1574405" cy="0"/>
            </a:xfrm>
            <a:prstGeom prst="line">
              <a:avLst/>
            </a:prstGeom>
            <a:ln w="50800" cap="flat">
              <a:solidFill>
                <a:srgbClr val="FDFDFB"/>
              </a:solidFill>
              <a:prstDash val="solid"/>
              <a:headEnd type="none" w="sm" len="sm"/>
              <a:tailEnd type="arrow" w="med" len="sm"/>
            </a:ln>
          </p:spPr>
        </p:sp>
      </p:grpSp>
      <p:grpSp>
        <p:nvGrpSpPr>
          <p:cNvPr id="43" name="Nhóm 42">
            <a:extLst>
              <a:ext uri="{FF2B5EF4-FFF2-40B4-BE49-F238E27FC236}">
                <a16:creationId xmlns:a16="http://schemas.microsoft.com/office/drawing/2014/main" id="{DEBD6087-CFBB-472E-3FAD-1A64E417A967}"/>
              </a:ext>
            </a:extLst>
          </p:cNvPr>
          <p:cNvGrpSpPr/>
          <p:nvPr/>
        </p:nvGrpSpPr>
        <p:grpSpPr>
          <a:xfrm>
            <a:off x="998374" y="1728686"/>
            <a:ext cx="14584391" cy="7292833"/>
            <a:chOff x="998374" y="1728686"/>
            <a:chExt cx="14584391" cy="7292833"/>
          </a:xfrm>
        </p:grpSpPr>
        <p:grpSp>
          <p:nvGrpSpPr>
            <p:cNvPr id="44" name="Group 5">
              <a:extLst>
                <a:ext uri="{FF2B5EF4-FFF2-40B4-BE49-F238E27FC236}">
                  <a16:creationId xmlns:a16="http://schemas.microsoft.com/office/drawing/2014/main" id="{CFF2FC86-5E47-AFEA-7AD4-D01354342BFA}"/>
                </a:ext>
              </a:extLst>
            </p:cNvPr>
            <p:cNvGrpSpPr/>
            <p:nvPr/>
          </p:nvGrpSpPr>
          <p:grpSpPr>
            <a:xfrm>
              <a:off x="3923009" y="2557730"/>
              <a:ext cx="996295" cy="526035"/>
              <a:chOff x="0" y="0"/>
              <a:chExt cx="1328393" cy="701380"/>
            </a:xfrm>
          </p:grpSpPr>
          <p:sp>
            <p:nvSpPr>
              <p:cNvPr id="75" name="AutoShape 6">
                <a:extLst>
                  <a:ext uri="{FF2B5EF4-FFF2-40B4-BE49-F238E27FC236}">
                    <a16:creationId xmlns:a16="http://schemas.microsoft.com/office/drawing/2014/main" id="{04D984AF-8F9B-082D-4AC0-97B396E190CC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76" name="AutoShape 7">
                <a:extLst>
                  <a:ext uri="{FF2B5EF4-FFF2-40B4-BE49-F238E27FC236}">
                    <a16:creationId xmlns:a16="http://schemas.microsoft.com/office/drawing/2014/main" id="{AD77B6DE-8B24-18DF-106A-6202BDA14903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45" name="Group 8">
              <a:extLst>
                <a:ext uri="{FF2B5EF4-FFF2-40B4-BE49-F238E27FC236}">
                  <a16:creationId xmlns:a16="http://schemas.microsoft.com/office/drawing/2014/main" id="{3940F1ED-7641-9287-1ECE-5065A95DFD87}"/>
                </a:ext>
              </a:extLst>
            </p:cNvPr>
            <p:cNvGrpSpPr/>
            <p:nvPr/>
          </p:nvGrpSpPr>
          <p:grpSpPr>
            <a:xfrm>
              <a:off x="998374" y="1728686"/>
              <a:ext cx="3232795" cy="3230758"/>
              <a:chOff x="-7987" y="-143580"/>
              <a:chExt cx="851436" cy="850900"/>
            </a:xfrm>
          </p:grpSpPr>
          <p:sp>
            <p:nvSpPr>
              <p:cNvPr id="73" name="Freeform 9">
                <a:extLst>
                  <a:ext uri="{FF2B5EF4-FFF2-40B4-BE49-F238E27FC236}">
                    <a16:creationId xmlns:a16="http://schemas.microsoft.com/office/drawing/2014/main" id="{C11A5710-971F-058B-5596-2863DA256033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74" name="TextBox 10">
                <a:extLst>
                  <a:ext uri="{FF2B5EF4-FFF2-40B4-BE49-F238E27FC236}">
                    <a16:creationId xmlns:a16="http://schemas.microsoft.com/office/drawing/2014/main" id="{7789856D-7B1E-E35C-45DD-E8D12D29133D}"/>
                  </a:ext>
                </a:extLst>
              </p:cNvPr>
              <p:cNvSpPr txBox="1"/>
              <p:nvPr/>
            </p:nvSpPr>
            <p:spPr>
              <a:xfrm>
                <a:off x="-7987" y="-14358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59"/>
                  </a:lnSpc>
                </a:pPr>
                <a:r>
                  <a:rPr lang="en-US" sz="2399" dirty="0">
                    <a:solidFill>
                      <a:srgbClr val="545454"/>
                    </a:solidFill>
                    <a:latin typeface="Canva Sans Bold Italics"/>
                  </a:rPr>
                  <a:t>Requirement </a:t>
                </a:r>
              </a:p>
              <a:p>
                <a:pPr algn="ctr">
                  <a:lnSpc>
                    <a:spcPts val="3359"/>
                  </a:lnSpc>
                </a:pPr>
                <a:r>
                  <a:rPr lang="en-US" sz="2399" dirty="0">
                    <a:solidFill>
                      <a:srgbClr val="545454"/>
                    </a:solidFill>
                    <a:latin typeface="Canva Sans Bold Italics"/>
                  </a:rPr>
                  <a:t>Analysis</a:t>
                </a:r>
              </a:p>
              <a:p>
                <a:pPr algn="ctr">
                  <a:lnSpc>
                    <a:spcPts val="3079"/>
                  </a:lnSpc>
                  <a:spcBef>
                    <a:spcPct val="0"/>
                  </a:spcBef>
                </a:pPr>
                <a:endParaRPr lang="en-US" sz="23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46" name="Group 13">
              <a:extLst>
                <a:ext uri="{FF2B5EF4-FFF2-40B4-BE49-F238E27FC236}">
                  <a16:creationId xmlns:a16="http://schemas.microsoft.com/office/drawing/2014/main" id="{4C02DB45-AE16-E3E3-4967-0B1B6F64C4D9}"/>
                </a:ext>
              </a:extLst>
            </p:cNvPr>
            <p:cNvGrpSpPr/>
            <p:nvPr/>
          </p:nvGrpSpPr>
          <p:grpSpPr>
            <a:xfrm>
              <a:off x="6174278" y="3367654"/>
              <a:ext cx="996295" cy="526035"/>
              <a:chOff x="0" y="0"/>
              <a:chExt cx="1328393" cy="701380"/>
            </a:xfrm>
          </p:grpSpPr>
          <p:sp>
            <p:nvSpPr>
              <p:cNvPr id="71" name="AutoShape 14">
                <a:extLst>
                  <a:ext uri="{FF2B5EF4-FFF2-40B4-BE49-F238E27FC236}">
                    <a16:creationId xmlns:a16="http://schemas.microsoft.com/office/drawing/2014/main" id="{E6F7F1FD-915E-2F8F-4EFA-C63E62C0D5A7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72" name="AutoShape 15">
                <a:extLst>
                  <a:ext uri="{FF2B5EF4-FFF2-40B4-BE49-F238E27FC236}">
                    <a16:creationId xmlns:a16="http://schemas.microsoft.com/office/drawing/2014/main" id="{A0A05EF3-A55C-6386-ACC4-6390B14CF0AE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47" name="Group 16">
              <a:extLst>
                <a:ext uri="{FF2B5EF4-FFF2-40B4-BE49-F238E27FC236}">
                  <a16:creationId xmlns:a16="http://schemas.microsoft.com/office/drawing/2014/main" id="{0D567ABE-1995-0F0F-122D-2653D5C178AB}"/>
                </a:ext>
              </a:extLst>
            </p:cNvPr>
            <p:cNvGrpSpPr/>
            <p:nvPr/>
          </p:nvGrpSpPr>
          <p:grpSpPr>
            <a:xfrm>
              <a:off x="3298719" y="2530504"/>
              <a:ext cx="3202769" cy="3266923"/>
              <a:chOff x="-79" y="-145715"/>
              <a:chExt cx="843528" cy="860425"/>
            </a:xfrm>
          </p:grpSpPr>
          <p:sp>
            <p:nvSpPr>
              <p:cNvPr id="69" name="Freeform 17">
                <a:extLst>
                  <a:ext uri="{FF2B5EF4-FFF2-40B4-BE49-F238E27FC236}">
                    <a16:creationId xmlns:a16="http://schemas.microsoft.com/office/drawing/2014/main" id="{EF664A5F-019E-3CE0-A953-120BBE593D86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70" name="TextBox 18">
                <a:extLst>
                  <a:ext uri="{FF2B5EF4-FFF2-40B4-BE49-F238E27FC236}">
                    <a16:creationId xmlns:a16="http://schemas.microsoft.com/office/drawing/2014/main" id="{D7EAE3FA-44E4-0477-244A-DD46BCD57DD0}"/>
                  </a:ext>
                </a:extLst>
              </p:cNvPr>
              <p:cNvSpPr txBox="1"/>
              <p:nvPr/>
            </p:nvSpPr>
            <p:spPr>
              <a:xfrm>
                <a:off x="-79" y="-14571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99"/>
                  </a:lnSpc>
                </a:pPr>
                <a:r>
                  <a:rPr lang="en-US" sz="2499" dirty="0">
                    <a:solidFill>
                      <a:srgbClr val="545454"/>
                    </a:solidFill>
                    <a:latin typeface="Canva Sans Bold Italics"/>
                  </a:rPr>
                  <a:t>Design</a:t>
                </a:r>
              </a:p>
              <a:p>
                <a:pPr algn="ctr">
                  <a:lnSpc>
                    <a:spcPts val="3499"/>
                  </a:lnSpc>
                  <a:spcBef>
                    <a:spcPct val="0"/>
                  </a:spcBef>
                </a:pPr>
                <a:endParaRPr lang="en-US" sz="24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48" name="Group 19">
              <a:extLst>
                <a:ext uri="{FF2B5EF4-FFF2-40B4-BE49-F238E27FC236}">
                  <a16:creationId xmlns:a16="http://schemas.microsoft.com/office/drawing/2014/main" id="{8D3E5689-D492-F756-961D-055C30B1C115}"/>
                </a:ext>
              </a:extLst>
            </p:cNvPr>
            <p:cNvGrpSpPr/>
            <p:nvPr/>
          </p:nvGrpSpPr>
          <p:grpSpPr>
            <a:xfrm>
              <a:off x="8444597" y="4177578"/>
              <a:ext cx="996295" cy="526035"/>
              <a:chOff x="0" y="0"/>
              <a:chExt cx="1328393" cy="701380"/>
            </a:xfrm>
          </p:grpSpPr>
          <p:sp>
            <p:nvSpPr>
              <p:cNvPr id="67" name="AutoShape 20">
                <a:extLst>
                  <a:ext uri="{FF2B5EF4-FFF2-40B4-BE49-F238E27FC236}">
                    <a16:creationId xmlns:a16="http://schemas.microsoft.com/office/drawing/2014/main" id="{2CDB5AD3-A043-69B8-FCCA-0A884BC5BC56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68" name="AutoShape 21">
                <a:extLst>
                  <a:ext uri="{FF2B5EF4-FFF2-40B4-BE49-F238E27FC236}">
                    <a16:creationId xmlns:a16="http://schemas.microsoft.com/office/drawing/2014/main" id="{CF72E6E0-B6A4-3EF9-9071-00D7C0C9EBF4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49" name="Group 22">
              <a:extLst>
                <a:ext uri="{FF2B5EF4-FFF2-40B4-BE49-F238E27FC236}">
                  <a16:creationId xmlns:a16="http://schemas.microsoft.com/office/drawing/2014/main" id="{63EDD7F4-E6A5-4F75-4116-B710B345BD15}"/>
                </a:ext>
              </a:extLst>
            </p:cNvPr>
            <p:cNvGrpSpPr/>
            <p:nvPr/>
          </p:nvGrpSpPr>
          <p:grpSpPr>
            <a:xfrm>
              <a:off x="5499711" y="3264799"/>
              <a:ext cx="3272096" cy="3266923"/>
              <a:chOff x="-18338" y="-165634"/>
              <a:chExt cx="861787" cy="860425"/>
            </a:xfrm>
          </p:grpSpPr>
          <p:sp>
            <p:nvSpPr>
              <p:cNvPr id="65" name="Freeform 23">
                <a:extLst>
                  <a:ext uri="{FF2B5EF4-FFF2-40B4-BE49-F238E27FC236}">
                    <a16:creationId xmlns:a16="http://schemas.microsoft.com/office/drawing/2014/main" id="{FCE0C420-922A-2DC5-E867-2BBAEA0C1252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66" name="TextBox 24">
                <a:extLst>
                  <a:ext uri="{FF2B5EF4-FFF2-40B4-BE49-F238E27FC236}">
                    <a16:creationId xmlns:a16="http://schemas.microsoft.com/office/drawing/2014/main" id="{A485D6A0-0E65-1291-8BCB-C8D4E4E5D983}"/>
                  </a:ext>
                </a:extLst>
              </p:cNvPr>
              <p:cNvSpPr txBox="1"/>
              <p:nvPr/>
            </p:nvSpPr>
            <p:spPr>
              <a:xfrm>
                <a:off x="-18338" y="-165634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99"/>
                  </a:lnSpc>
                </a:pPr>
                <a:r>
                  <a:rPr lang="en-US" sz="2499" dirty="0">
                    <a:solidFill>
                      <a:srgbClr val="545454"/>
                    </a:solidFill>
                    <a:latin typeface="Canva Sans Bold Italics"/>
                  </a:rPr>
                  <a:t>Development</a:t>
                </a:r>
              </a:p>
              <a:p>
                <a:pPr algn="ctr">
                  <a:lnSpc>
                    <a:spcPts val="3499"/>
                  </a:lnSpc>
                  <a:spcBef>
                    <a:spcPct val="0"/>
                  </a:spcBef>
                </a:pPr>
                <a:endParaRPr lang="en-US" sz="24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50" name="Group 25">
              <a:extLst>
                <a:ext uri="{FF2B5EF4-FFF2-40B4-BE49-F238E27FC236}">
                  <a16:creationId xmlns:a16="http://schemas.microsoft.com/office/drawing/2014/main" id="{412C1845-79FF-1B59-4D60-667E5AA7637C}"/>
                </a:ext>
              </a:extLst>
            </p:cNvPr>
            <p:cNvGrpSpPr/>
            <p:nvPr/>
          </p:nvGrpSpPr>
          <p:grpSpPr>
            <a:xfrm>
              <a:off x="10714917" y="4987502"/>
              <a:ext cx="996295" cy="526035"/>
              <a:chOff x="0" y="0"/>
              <a:chExt cx="1328393" cy="701380"/>
            </a:xfrm>
          </p:grpSpPr>
          <p:sp>
            <p:nvSpPr>
              <p:cNvPr id="63" name="AutoShape 26">
                <a:extLst>
                  <a:ext uri="{FF2B5EF4-FFF2-40B4-BE49-F238E27FC236}">
                    <a16:creationId xmlns:a16="http://schemas.microsoft.com/office/drawing/2014/main" id="{E8A4D53C-76E1-D191-E5FA-1E18BD763240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64" name="AutoShape 27">
                <a:extLst>
                  <a:ext uri="{FF2B5EF4-FFF2-40B4-BE49-F238E27FC236}">
                    <a16:creationId xmlns:a16="http://schemas.microsoft.com/office/drawing/2014/main" id="{AD30D527-5F5C-3ACF-861D-237ABF3E5654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51" name="Group 28">
              <a:extLst>
                <a:ext uri="{FF2B5EF4-FFF2-40B4-BE49-F238E27FC236}">
                  <a16:creationId xmlns:a16="http://schemas.microsoft.com/office/drawing/2014/main" id="{AA54D5FA-AE64-5404-38EF-59D7D437661F}"/>
                </a:ext>
              </a:extLst>
            </p:cNvPr>
            <p:cNvGrpSpPr/>
            <p:nvPr/>
          </p:nvGrpSpPr>
          <p:grpSpPr>
            <a:xfrm>
              <a:off x="7839658" y="4177580"/>
              <a:ext cx="3202469" cy="3303089"/>
              <a:chOff x="0" y="-138544"/>
              <a:chExt cx="843449" cy="869950"/>
            </a:xfrm>
          </p:grpSpPr>
          <p:sp>
            <p:nvSpPr>
              <p:cNvPr id="61" name="Freeform 29">
                <a:extLst>
                  <a:ext uri="{FF2B5EF4-FFF2-40B4-BE49-F238E27FC236}">
                    <a16:creationId xmlns:a16="http://schemas.microsoft.com/office/drawing/2014/main" id="{F3855832-E521-7854-A396-7FFA6F758E47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62" name="TextBox 30">
                <a:extLst>
                  <a:ext uri="{FF2B5EF4-FFF2-40B4-BE49-F238E27FC236}">
                    <a16:creationId xmlns:a16="http://schemas.microsoft.com/office/drawing/2014/main" id="{F964D55E-4680-E4FF-6391-6498A6262ADF}"/>
                  </a:ext>
                </a:extLst>
              </p:cNvPr>
              <p:cNvSpPr txBox="1"/>
              <p:nvPr/>
            </p:nvSpPr>
            <p:spPr>
              <a:xfrm>
                <a:off x="5784" y="-138544"/>
                <a:ext cx="812800" cy="8699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779"/>
                  </a:lnSpc>
                </a:pPr>
                <a:r>
                  <a:rPr lang="en-US" sz="2699" dirty="0">
                    <a:solidFill>
                      <a:srgbClr val="545454"/>
                    </a:solidFill>
                    <a:latin typeface="Canva Sans Bold Italics"/>
                  </a:rPr>
                  <a:t>Test</a:t>
                </a:r>
              </a:p>
              <a:p>
                <a:pPr algn="ctr">
                  <a:lnSpc>
                    <a:spcPts val="3779"/>
                  </a:lnSpc>
                  <a:spcBef>
                    <a:spcPct val="0"/>
                  </a:spcBef>
                </a:pPr>
                <a:endParaRPr lang="en-US" sz="26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52" name="Group 31">
              <a:extLst>
                <a:ext uri="{FF2B5EF4-FFF2-40B4-BE49-F238E27FC236}">
                  <a16:creationId xmlns:a16="http://schemas.microsoft.com/office/drawing/2014/main" id="{FB65138E-3B34-B293-BE9C-E016F866D09A}"/>
                </a:ext>
              </a:extLst>
            </p:cNvPr>
            <p:cNvGrpSpPr/>
            <p:nvPr/>
          </p:nvGrpSpPr>
          <p:grpSpPr>
            <a:xfrm>
              <a:off x="12985236" y="5797427"/>
              <a:ext cx="996295" cy="526035"/>
              <a:chOff x="0" y="0"/>
              <a:chExt cx="1328393" cy="701380"/>
            </a:xfrm>
          </p:grpSpPr>
          <p:sp>
            <p:nvSpPr>
              <p:cNvPr id="59" name="AutoShape 32">
                <a:extLst>
                  <a:ext uri="{FF2B5EF4-FFF2-40B4-BE49-F238E27FC236}">
                    <a16:creationId xmlns:a16="http://schemas.microsoft.com/office/drawing/2014/main" id="{135AC516-FEE3-89FF-1043-BD05D9AC4B03}"/>
                  </a:ext>
                </a:extLst>
              </p:cNvPr>
              <p:cNvSpPr/>
              <p:nvPr/>
            </p:nvSpPr>
            <p:spPr>
              <a:xfrm>
                <a:off x="0" y="0"/>
                <a:ext cx="1328393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60" name="AutoShape 33">
                <a:extLst>
                  <a:ext uri="{FF2B5EF4-FFF2-40B4-BE49-F238E27FC236}">
                    <a16:creationId xmlns:a16="http://schemas.microsoft.com/office/drawing/2014/main" id="{27FC9EE3-390E-EBF9-111E-F64A43EE022A}"/>
                  </a:ext>
                </a:extLst>
              </p:cNvPr>
              <p:cNvSpPr/>
              <p:nvPr/>
            </p:nvSpPr>
            <p:spPr>
              <a:xfrm rot="5400000">
                <a:off x="965003" y="337990"/>
                <a:ext cx="675980" cy="0"/>
              </a:xfrm>
              <a:prstGeom prst="line">
                <a:avLst/>
              </a:prstGeom>
              <a:ln w="50800" cap="flat">
                <a:solidFill>
                  <a:srgbClr val="FDFDFB"/>
                </a:solidFill>
                <a:prstDash val="solid"/>
                <a:headEnd type="none" w="sm" len="sm"/>
                <a:tailEnd type="arrow" w="med" len="sm"/>
              </a:ln>
            </p:spPr>
          </p:sp>
        </p:grpSp>
        <p:grpSp>
          <p:nvGrpSpPr>
            <p:cNvPr id="53" name="Group 34">
              <a:extLst>
                <a:ext uri="{FF2B5EF4-FFF2-40B4-BE49-F238E27FC236}">
                  <a16:creationId xmlns:a16="http://schemas.microsoft.com/office/drawing/2014/main" id="{68518560-C27D-F16E-C53E-5367544EBE38}"/>
                </a:ext>
              </a:extLst>
            </p:cNvPr>
            <p:cNvGrpSpPr/>
            <p:nvPr/>
          </p:nvGrpSpPr>
          <p:grpSpPr>
            <a:xfrm>
              <a:off x="10109977" y="4859887"/>
              <a:ext cx="3202469" cy="3303089"/>
              <a:chOff x="0" y="-172155"/>
              <a:chExt cx="843449" cy="869950"/>
            </a:xfrm>
          </p:grpSpPr>
          <p:sp>
            <p:nvSpPr>
              <p:cNvPr id="57" name="Freeform 35">
                <a:extLst>
                  <a:ext uri="{FF2B5EF4-FFF2-40B4-BE49-F238E27FC236}">
                    <a16:creationId xmlns:a16="http://schemas.microsoft.com/office/drawing/2014/main" id="{622F9CFC-3EF6-BD60-DDD7-520069B9C576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58" name="TextBox 36">
                <a:extLst>
                  <a:ext uri="{FF2B5EF4-FFF2-40B4-BE49-F238E27FC236}">
                    <a16:creationId xmlns:a16="http://schemas.microsoft.com/office/drawing/2014/main" id="{914BD7CB-4F53-9D1C-1840-1DDC1EAE7A28}"/>
                  </a:ext>
                </a:extLst>
              </p:cNvPr>
              <p:cNvSpPr txBox="1"/>
              <p:nvPr/>
            </p:nvSpPr>
            <p:spPr>
              <a:xfrm>
                <a:off x="0" y="-172155"/>
                <a:ext cx="812800" cy="8699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639"/>
                  </a:lnSpc>
                </a:pPr>
                <a:r>
                  <a:rPr lang="en-US" sz="2599" dirty="0">
                    <a:solidFill>
                      <a:srgbClr val="545454"/>
                    </a:solidFill>
                    <a:latin typeface="Canva Sans Bold Italics"/>
                  </a:rPr>
                  <a:t>Deployment</a:t>
                </a:r>
              </a:p>
              <a:p>
                <a:pPr algn="ctr">
                  <a:lnSpc>
                    <a:spcPts val="3639"/>
                  </a:lnSpc>
                  <a:spcBef>
                    <a:spcPct val="0"/>
                  </a:spcBef>
                </a:pPr>
                <a:endParaRPr lang="en-US" sz="25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  <p:grpSp>
          <p:nvGrpSpPr>
            <p:cNvPr id="54" name="Group 37">
              <a:extLst>
                <a:ext uri="{FF2B5EF4-FFF2-40B4-BE49-F238E27FC236}">
                  <a16:creationId xmlns:a16="http://schemas.microsoft.com/office/drawing/2014/main" id="{33DC48FD-792A-6A94-B3EC-2633AAC444AB}"/>
                </a:ext>
              </a:extLst>
            </p:cNvPr>
            <p:cNvGrpSpPr/>
            <p:nvPr/>
          </p:nvGrpSpPr>
          <p:grpSpPr>
            <a:xfrm>
              <a:off x="12380296" y="5718430"/>
              <a:ext cx="3202469" cy="3303089"/>
              <a:chOff x="0" y="-159350"/>
              <a:chExt cx="843449" cy="869950"/>
            </a:xfrm>
          </p:grpSpPr>
          <p:sp>
            <p:nvSpPr>
              <p:cNvPr id="55" name="Freeform 38">
                <a:extLst>
                  <a:ext uri="{FF2B5EF4-FFF2-40B4-BE49-F238E27FC236}">
                    <a16:creationId xmlns:a16="http://schemas.microsoft.com/office/drawing/2014/main" id="{209CDE7B-AD48-FF94-CBF4-15FA833224C1}"/>
                  </a:ext>
                </a:extLst>
              </p:cNvPr>
              <p:cNvSpPr/>
              <p:nvPr/>
            </p:nvSpPr>
            <p:spPr>
              <a:xfrm>
                <a:off x="0" y="0"/>
                <a:ext cx="843449" cy="426627"/>
              </a:xfrm>
              <a:custGeom>
                <a:avLst/>
                <a:gdLst/>
                <a:ahLst/>
                <a:cxnLst/>
                <a:rect l="l" t="t" r="r" b="b"/>
                <a:pathLst>
                  <a:path w="843449" h="426627">
                    <a:moveTo>
                      <a:pt x="176476" y="0"/>
                    </a:moveTo>
                    <a:lnTo>
                      <a:pt x="666972" y="0"/>
                    </a:lnTo>
                    <a:cubicBezTo>
                      <a:pt x="764438" y="0"/>
                      <a:pt x="843449" y="79011"/>
                      <a:pt x="843449" y="176476"/>
                    </a:cubicBezTo>
                    <a:lnTo>
                      <a:pt x="843449" y="250150"/>
                    </a:lnTo>
                    <a:cubicBezTo>
                      <a:pt x="843449" y="296955"/>
                      <a:pt x="824856" y="341842"/>
                      <a:pt x="791760" y="374938"/>
                    </a:cubicBezTo>
                    <a:cubicBezTo>
                      <a:pt x="758664" y="408034"/>
                      <a:pt x="713777" y="426627"/>
                      <a:pt x="666972" y="426627"/>
                    </a:cubicBezTo>
                    <a:lnTo>
                      <a:pt x="176476" y="426627"/>
                    </a:lnTo>
                    <a:cubicBezTo>
                      <a:pt x="129672" y="426627"/>
                      <a:pt x="84784" y="408034"/>
                      <a:pt x="51689" y="374938"/>
                    </a:cubicBezTo>
                    <a:cubicBezTo>
                      <a:pt x="18593" y="341842"/>
                      <a:pt x="0" y="296955"/>
                      <a:pt x="0" y="250150"/>
                    </a:cubicBezTo>
                    <a:lnTo>
                      <a:pt x="0" y="176476"/>
                    </a:lnTo>
                    <a:cubicBezTo>
                      <a:pt x="0" y="129672"/>
                      <a:pt x="18593" y="84784"/>
                      <a:pt x="51689" y="51689"/>
                    </a:cubicBezTo>
                    <a:cubicBezTo>
                      <a:pt x="84784" y="18593"/>
                      <a:pt x="129672" y="0"/>
                      <a:pt x="176476" y="0"/>
                    </a:cubicBezTo>
                    <a:close/>
                  </a:path>
                </a:pathLst>
              </a:custGeom>
              <a:solidFill>
                <a:srgbClr val="C1D6E1"/>
              </a:solidFill>
              <a:ln w="38100">
                <a:solidFill>
                  <a:srgbClr val="FFFFFF"/>
                </a:solidFill>
              </a:ln>
            </p:spPr>
          </p:sp>
          <p:sp>
            <p:nvSpPr>
              <p:cNvPr id="56" name="TextBox 39">
                <a:extLst>
                  <a:ext uri="{FF2B5EF4-FFF2-40B4-BE49-F238E27FC236}">
                    <a16:creationId xmlns:a16="http://schemas.microsoft.com/office/drawing/2014/main" id="{4A5D0FA8-074E-BB3A-F37F-61CE44E29FDC}"/>
                  </a:ext>
                </a:extLst>
              </p:cNvPr>
              <p:cNvSpPr txBox="1"/>
              <p:nvPr/>
            </p:nvSpPr>
            <p:spPr>
              <a:xfrm>
                <a:off x="0" y="-159350"/>
                <a:ext cx="812800" cy="8699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639"/>
                  </a:lnSpc>
                </a:pPr>
                <a:r>
                  <a:rPr lang="en-US" sz="2599" dirty="0">
                    <a:solidFill>
                      <a:srgbClr val="545454"/>
                    </a:solidFill>
                    <a:latin typeface="Canva Sans Bold Italics"/>
                  </a:rPr>
                  <a:t>Maintenance</a:t>
                </a:r>
              </a:p>
              <a:p>
                <a:pPr algn="ctr">
                  <a:lnSpc>
                    <a:spcPts val="3639"/>
                  </a:lnSpc>
                  <a:spcBef>
                    <a:spcPct val="0"/>
                  </a:spcBef>
                </a:pPr>
                <a:endParaRPr lang="en-US" sz="2599" dirty="0">
                  <a:solidFill>
                    <a:srgbClr val="545454"/>
                  </a:solidFill>
                  <a:latin typeface="Canva Sans Bold Italics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746</Words>
  <Application>Microsoft Office PowerPoint</Application>
  <PresentationFormat>Tùy chỉnh</PresentationFormat>
  <Paragraphs>161</Paragraphs>
  <Slides>15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9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15</vt:i4>
      </vt:variant>
    </vt:vector>
  </HeadingPairs>
  <TitlesOfParts>
    <vt:vector size="25" baseType="lpstr">
      <vt:lpstr>Canva Sans Bold Italics</vt:lpstr>
      <vt:lpstr>Arial</vt:lpstr>
      <vt:lpstr>Oswald Bold</vt:lpstr>
      <vt:lpstr>Calibri</vt:lpstr>
      <vt:lpstr>Montserrat Extra-Bold</vt:lpstr>
      <vt:lpstr>Montserrat Bold Italics</vt:lpstr>
      <vt:lpstr>Oswald</vt:lpstr>
      <vt:lpstr>Montserrat Bold</vt:lpstr>
      <vt:lpstr>Montserrat</vt:lpstr>
      <vt:lpstr>Office Theme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BUBBLE SORT</dc:title>
  <dc:creator>Van Khaii</dc:creator>
  <cp:lastModifiedBy>Van Khaii</cp:lastModifiedBy>
  <cp:revision>17</cp:revision>
  <dcterms:created xsi:type="dcterms:W3CDTF">2006-08-16T00:00:00Z</dcterms:created>
  <dcterms:modified xsi:type="dcterms:W3CDTF">2023-03-10T15:02:37Z</dcterms:modified>
  <dc:identifier>DAE8j7NeCJo</dc:identifier>
</cp:coreProperties>
</file>

<file path=docProps/thumbnail.jpeg>
</file>